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9.xml" ContentType="application/vnd.openxmlformats-officedocument.presentationml.notesSlide+xml"/>
  <Override PartName="/ppt/comments/comment2.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3.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4.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5.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6.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7.xml" ContentType="application/vnd.openxmlformats-officedocument.presentationml.comments+xml"/>
  <Override PartName="/ppt/notesSlides/notesSlide20.xml" ContentType="application/vnd.openxmlformats-officedocument.presentationml.notesSlide+xml"/>
  <Override PartName="/ppt/comments/comment8.xml" ContentType="application/vnd.openxmlformats-officedocument.presentationml.comments+xml"/>
  <Override PartName="/ppt/notesSlides/notesSlide21.xml" ContentType="application/vnd.openxmlformats-officedocument.presentationml.notesSlide+xml"/>
  <Override PartName="/ppt/comments/comment9.xml" ContentType="application/vnd.openxmlformats-officedocument.presentationml.comments+xml"/>
  <Override PartName="/ppt/notesSlides/notesSlide22.xml" ContentType="application/vnd.openxmlformats-officedocument.presentationml.notesSlide+xml"/>
  <Override PartName="/ppt/comments/comment10.xml" ContentType="application/vnd.openxmlformats-officedocument.presentationml.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comment11.xml" ContentType="application/vnd.openxmlformats-officedocument.presentationml.comments+xml"/>
  <Override PartName="/ppt/notesSlides/notesSlide25.xml" ContentType="application/vnd.openxmlformats-officedocument.presentationml.notesSlide+xml"/>
  <Override PartName="/ppt/comments/comment12.xml" ContentType="application/vnd.openxmlformats-officedocument.presentationml.comment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256" r:id="rId4"/>
    <p:sldId id="257" r:id="rId5"/>
    <p:sldId id="258" r:id="rId6"/>
    <p:sldId id="739" r:id="rId7"/>
    <p:sldId id="301" r:id="rId8"/>
    <p:sldId id="260" r:id="rId9"/>
    <p:sldId id="302" r:id="rId10"/>
    <p:sldId id="303" r:id="rId11"/>
    <p:sldId id="304" r:id="rId12"/>
    <p:sldId id="305" r:id="rId13"/>
    <p:sldId id="306" r:id="rId14"/>
    <p:sldId id="279" r:id="rId15"/>
    <p:sldId id="308" r:id="rId16"/>
    <p:sldId id="740" r:id="rId17"/>
    <p:sldId id="309" r:id="rId18"/>
    <p:sldId id="310" r:id="rId19"/>
    <p:sldId id="311" r:id="rId20"/>
    <p:sldId id="312" r:id="rId21"/>
    <p:sldId id="313" r:id="rId22"/>
    <p:sldId id="314" r:id="rId23"/>
    <p:sldId id="315" r:id="rId24"/>
    <p:sldId id="262" r:id="rId25"/>
    <p:sldId id="316" r:id="rId26"/>
    <p:sldId id="317" r:id="rId27"/>
    <p:sldId id="318" r:id="rId28"/>
    <p:sldId id="319" r:id="rId29"/>
    <p:sldId id="320" r:id="rId30"/>
    <p:sldId id="321" r:id="rId31"/>
    <p:sldId id="741" r:id="rId32"/>
    <p:sldId id="322" r:id="rId33"/>
    <p:sldId id="323" r:id="rId34"/>
    <p:sldId id="324" r:id="rId35"/>
    <p:sldId id="325" r:id="rId36"/>
    <p:sldId id="264" r:id="rId37"/>
  </p:sldIdLst>
  <p:sldSz cx="12188825" cy="6858000"/>
  <p:notesSz cx="7010400" cy="9296400"/>
  <p:embeddedFontLst>
    <p:embeddedFont>
      <p:font typeface="Calibri" panose="020F0502020204030204" pitchFamily="34" charset="0"/>
      <p:regular r:id="rId39"/>
      <p:bold r:id="rId40"/>
      <p:italic r:id="rId41"/>
      <p:boldItalic r:id="rId42"/>
    </p:embeddedFont>
    <p:embeddedFont>
      <p:font typeface="Open Sans Light" panose="020B0306030504020204" pitchFamily="34" charset="0"/>
      <p:regular r:id="rId43"/>
      <p:bold r:id="rId44"/>
      <p:italic r:id="rId45"/>
      <p:boldItalic r:id="rId46"/>
    </p:embeddedFont>
    <p:embeddedFont>
      <p:font typeface="Salesforce Sans" panose="020B0505020202020203" pitchFamily="34" charset="77"/>
      <p:regular r:id="rId47"/>
      <p:bold r:id="rId48"/>
      <p:italic r:id="rId49"/>
      <p:boldItalic r:id="rId50"/>
    </p:embeddedFont>
    <p:embeddedFont>
      <p:font typeface="Salesforce Sans Light" panose="020B0305020202020203" pitchFamily="34" charset="77"/>
      <p:regular r:id="rId51"/>
      <p: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DD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41"/>
    <p:restoredTop sz="92296"/>
  </p:normalViewPr>
  <p:slideViewPr>
    <p:cSldViewPr snapToGrid="0">
      <p:cViewPr varScale="1">
        <p:scale>
          <a:sx n="90" d="100"/>
          <a:sy n="90" d="100"/>
        </p:scale>
        <p:origin x="224" y="728"/>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commentAuthors" Target="commentAuthor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font" Target="fonts/font3.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5-03T19:09:16.064" idx="16">
    <p:pos x="3872" y="200"/>
    <p:text>Delete this placeholder before presenting.</p:text>
    <p:extLst>
      <p:ext uri="{C676402C-5697-4E1C-873F-D02D1690AC5C}">
        <p15:threadingInfo xmlns:p15="http://schemas.microsoft.com/office/powerpoint/2012/main" timeZoneBias="42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2" dt="2021-05-03T19:19:09.099" idx="24">
    <p:pos x="2728" y="202"/>
    <p:text>Delete this placeholder before presenting.</p:text>
    <p:extLst>
      <p:ext uri="{C676402C-5697-4E1C-873F-D02D1690AC5C}">
        <p15:threadingInfo xmlns:p15="http://schemas.microsoft.com/office/powerpoint/2012/main" timeZoneBias="420"/>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2" dt="2021-05-03T19:19:46.830" idx="25">
    <p:pos x="5891" y="202"/>
    <p:text>Delete this placeholder before presenting.</p:text>
    <p:extLst>
      <p:ext uri="{C676402C-5697-4E1C-873F-D02D1690AC5C}">
        <p15:threadingInfo xmlns:p15="http://schemas.microsoft.com/office/powerpoint/2012/main" timeZoneBias="420"/>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2" dt="2021-05-03T19:21:04.005" idx="26">
    <p:pos x="6195" y="202"/>
    <p:text>Delete this placeholder before presenting.</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5-03T19:09:08.034" idx="15">
    <p:pos x="2728" y="200"/>
    <p:text>Delete this placeholder before presenting.</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1-05-03T19:10:25.359" idx="17">
    <p:pos x="1736" y="200"/>
    <p:text>Delete this placeholder before presenting.</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1-05-03T19:11:09.985" idx="18">
    <p:pos x="3872" y="200"/>
    <p:text>Delete this placeholder before presenting.</p:text>
    <p:extLst>
      <p:ext uri="{C676402C-5697-4E1C-873F-D02D1690AC5C}">
        <p15:threadingInfo xmlns:p15="http://schemas.microsoft.com/office/powerpoint/2012/main" timeZoneBias="4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2" dt="2021-05-03T19:12:51.485" idx="19">
    <p:pos x="2728" y="200"/>
    <p:text>Delete this placeholder before presenting.</p:text>
    <p:extLst>
      <p:ext uri="{C676402C-5697-4E1C-873F-D02D1690AC5C}">
        <p15:threadingInfo xmlns:p15="http://schemas.microsoft.com/office/powerpoint/2012/main" timeZoneBias="42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 dt="2021-05-03T19:14:42.991" idx="20">
    <p:pos x="1736" y="200"/>
    <p:text>Delete this placeholder before presenting.</p:text>
    <p:extLst>
      <p:ext uri="{C676402C-5697-4E1C-873F-D02D1690AC5C}">
        <p15:threadingInfo xmlns:p15="http://schemas.microsoft.com/office/powerpoint/2012/main" timeZoneBias="42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2" dt="2021-05-03T19:15:58.132" idx="21">
    <p:pos x="3870" y="202"/>
    <p:text>Delete this placeholder before presenting.</p:text>
    <p:extLst>
      <p:ext uri="{C676402C-5697-4E1C-873F-D02D1690AC5C}">
        <p15:threadingInfo xmlns:p15="http://schemas.microsoft.com/office/powerpoint/2012/main" timeZoneBias="42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2" dt="2021-05-03T19:17:25.545" idx="22">
    <p:pos x="2728" y="202"/>
    <p:text>Delete this placeholder before presenting.</p:text>
    <p:extLst>
      <p:ext uri="{C676402C-5697-4E1C-873F-D02D1690AC5C}">
        <p15:threadingInfo xmlns:p15="http://schemas.microsoft.com/office/powerpoint/2012/main" timeZoneBias="42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2" dt="2021-05-03T19:18:30.306" idx="23">
    <p:pos x="3870" y="202"/>
    <p:text>Delete this placeholder before presenting.</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0794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6" name="Google Shape;1316;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0" dirty="0">
                <a:highlight>
                  <a:srgbClr val="FFFFFF"/>
                </a:highlight>
              </a:rPr>
              <a:t>Notes:</a:t>
            </a:r>
            <a:endParaRPr sz="1200" b="0" dirty="0">
              <a:highlight>
                <a:srgbClr val="FFFFFF"/>
              </a:highlight>
            </a:endParaRPr>
          </a:p>
          <a:p>
            <a:pPr marL="0" lvl="0" indent="0" algn="l" rtl="0">
              <a:lnSpc>
                <a:spcPct val="115000"/>
              </a:lnSpc>
              <a:spcBef>
                <a:spcPts val="0"/>
              </a:spcBef>
              <a:spcAft>
                <a:spcPts val="0"/>
              </a:spcAft>
              <a:buNone/>
            </a:pPr>
            <a:r>
              <a:rPr lang="en-US" sz="1100" dirty="0"/>
              <a:t>Salesforce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Salesforce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Available for all Salesforce products that have MFA support.</a:t>
            </a:r>
            <a:endParaRPr lang="en-US" sz="1100" dirty="0"/>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Salesforce)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endParaRPr sz="1200" dirty="0"/>
          </a:p>
        </p:txBody>
      </p:sp>
    </p:spTree>
    <p:extLst>
      <p:ext uri="{BB962C8B-B14F-4D97-AF65-F5344CB8AC3E}">
        <p14:creationId xmlns:p14="http://schemas.microsoft.com/office/powerpoint/2010/main" val="3784780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third-party authenticator app when you log in, follow these onscreen instructions. </a:t>
            </a:r>
            <a:endParaRPr lang="en-US" dirty="0"/>
          </a:p>
          <a:p>
            <a:endParaRPr lang="en-US" dirty="0"/>
          </a:p>
        </p:txBody>
      </p:sp>
    </p:spTree>
    <p:extLst>
      <p:ext uri="{BB962C8B-B14F-4D97-AF65-F5344CB8AC3E}">
        <p14:creationId xmlns:p14="http://schemas.microsoft.com/office/powerpoint/2010/main" val="3271601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6: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3609901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1" dirty="0"/>
              <a:t>Talk Track:</a:t>
            </a:r>
            <a:endParaRPr sz="1100" b="1"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US" sz="1100" b="1" dirty="0"/>
              <a:t>Behind the Scenes</a:t>
            </a:r>
            <a:endParaRPr sz="1100" b="1" dirty="0"/>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endParaRPr sz="1100" dirty="0"/>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endParaRPr sz="1100" dirty="0"/>
          </a:p>
          <a:p>
            <a:pPr marL="0" lvl="0" indent="0" algn="l" rtl="0">
              <a:lnSpc>
                <a:spcPct val="115000"/>
              </a:lnSpc>
              <a:spcBef>
                <a:spcPts val="0"/>
              </a:spcBef>
              <a:spcAft>
                <a:spcPts val="0"/>
              </a:spcAft>
              <a:buNone/>
            </a:pPr>
            <a:endParaRPr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a:p>
            <a:pPr marL="914400" lvl="1" indent="-298450" algn="l" rtl="0">
              <a:lnSpc>
                <a:spcPct val="115000"/>
              </a:lnSpc>
              <a:spcBef>
                <a:spcPts val="0"/>
              </a:spcBef>
              <a:spcAft>
                <a:spcPts val="0"/>
              </a:spcAft>
              <a:buSzPts val="1100"/>
              <a:buChar char="○"/>
            </a:pPr>
            <a:endParaRPr lang="en-US" sz="11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Salesforce:</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Security Key (U2F) field,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security key, follow these onscreen instructions.</a:t>
            </a:r>
          </a:p>
          <a:p>
            <a:endParaRPr lang="en-US" dirty="0"/>
          </a:p>
        </p:txBody>
      </p:sp>
    </p:spTree>
    <p:extLst>
      <p:ext uri="{BB962C8B-B14F-4D97-AF65-F5344CB8AC3E}">
        <p14:creationId xmlns:p14="http://schemas.microsoft.com/office/powerpoint/2010/main" val="3730213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pPr marL="45720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027835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Depending on a user’s browser and operating system, built-in authenticators include Touch ID, Face ID, or Windows Hello.</a:t>
            </a:r>
            <a:endParaRPr lang="en-US" b="0" dirty="0">
              <a:effectLst/>
            </a:endParaRPr>
          </a:p>
          <a:p>
            <a:pPr marL="0" rtl="0"/>
            <a:br>
              <a:rPr lang="en-US" b="0" dirty="0">
                <a:effectLst/>
              </a:rPr>
            </a:br>
            <a:r>
              <a:rPr lang="en-US" b="0" dirty="0">
                <a:effectLst/>
              </a:rPr>
              <a:t>Note: </a:t>
            </a:r>
            <a:r>
              <a:rPr lang="en-US" sz="1100" b="0" i="0" u="none" strike="noStrike" cap="none" dirty="0">
                <a:solidFill>
                  <a:schemeClr val="dk1"/>
                </a:solidFill>
                <a:effectLst/>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endParaRPr>
          </a:p>
          <a:p>
            <a:pPr marL="0" rtl="0"/>
            <a:br>
              <a:rPr lang="en-US" b="0" dirty="0">
                <a:effectLst/>
              </a:rPr>
            </a:br>
            <a:endParaRPr lang="en-US" b="0" dirty="0">
              <a:effectLst/>
            </a:endParaRPr>
          </a:p>
          <a:p>
            <a:pPr marL="0" rtl="0"/>
            <a:r>
              <a:rPr lang="en-US" sz="1100" b="1" i="0" u="none" strike="noStrike" cap="none" dirty="0">
                <a:solidFill>
                  <a:schemeClr val="dk1"/>
                </a:solidFill>
                <a:effectLst/>
                <a:latin typeface="Arial"/>
                <a:ea typeface="Arial"/>
                <a:cs typeface="Arial"/>
                <a:sym typeface="Arial"/>
              </a:rPr>
              <a:t>How to Log In</a:t>
            </a:r>
            <a:endParaRPr lang="en-US" b="0" dirty="0">
              <a:effectLst/>
            </a:endParaRPr>
          </a:p>
          <a:p>
            <a:pPr marL="0" rtl="0"/>
            <a:r>
              <a:rPr lang="en-US" sz="1100" b="0" i="0" u="none" strike="noStrike" cap="none" dirty="0">
                <a:solidFill>
                  <a:schemeClr val="dk1"/>
                </a:solidFill>
                <a:effectLst/>
                <a:latin typeface="Arial"/>
                <a:ea typeface="Arial"/>
                <a:cs typeface="Arial"/>
                <a:sym typeface="Arial"/>
              </a:rPr>
              <a:t>This type of method provides the easiest MFA login experience. After a user enters their Salesforce username and password, the built-in authenticator prompts them for a biometric, PIN or password identifier. </a:t>
            </a:r>
            <a:endParaRPr lang="en-US" b="0" dirty="0">
              <a:effectLst/>
            </a:endParaRPr>
          </a:p>
          <a:p>
            <a:pPr marL="0" rtl="0"/>
            <a:endParaRPr lang="en-US" b="0" dirty="0">
              <a:effectLst/>
            </a:endParaRPr>
          </a:p>
          <a:p>
            <a:pPr marL="0" rtl="0"/>
            <a:endParaRPr lang="en-US" b="0" dirty="0">
              <a:effectLst/>
            </a:endParaRPr>
          </a:p>
          <a:p>
            <a:pPr marL="0" rtl="0"/>
            <a:r>
              <a:rPr lang="en-US" sz="1100" b="1" i="0" u="none" strike="noStrike" cap="none" dirty="0">
                <a:solidFill>
                  <a:schemeClr val="dk1"/>
                </a:solidFill>
                <a:effectLst/>
                <a:latin typeface="Arial"/>
                <a:ea typeface="Arial"/>
                <a:cs typeface="Arial"/>
                <a:sym typeface="Arial"/>
              </a:rPr>
              <a:t>Requirements</a:t>
            </a:r>
            <a:endParaRPr lang="en-US" b="0" dirty="0">
              <a:effectLst/>
            </a:endParaRPr>
          </a:p>
          <a:p>
            <a:pPr marL="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highlight>
                  <a:srgbClr val="FFFFFF"/>
                </a:highlight>
                <a:latin typeface="Arial"/>
                <a:ea typeface="Arial"/>
                <a:cs typeface="Arial"/>
                <a:sym typeface="Arial"/>
              </a:rPr>
              <a:t>Note:  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pPr marL="0" rtl="0"/>
            <a:endParaRPr lang="en-US" sz="1100" b="0" i="0" u="none" strike="noStrike" cap="none" dirty="0">
              <a:solidFill>
                <a:schemeClr val="dk1"/>
              </a:solidFill>
              <a:effectLst/>
              <a:latin typeface="Arial"/>
              <a:ea typeface="Arial"/>
              <a:cs typeface="Arial"/>
              <a:sym typeface="Arial"/>
            </a:endParaRPr>
          </a:p>
          <a:p>
            <a:pPr marL="0" rtl="0"/>
            <a:r>
              <a:rPr lang="en-US" sz="1100" b="0" i="0" u="none" strike="noStrike" cap="none" dirty="0">
                <a:solidFill>
                  <a:schemeClr val="dk1"/>
                </a:solidFill>
                <a:effectLst/>
                <a:latin typeface="Arial"/>
                <a:ea typeface="Arial"/>
                <a:cs typeface="Arial"/>
                <a:sym typeface="Arial"/>
              </a:rPr>
              <a:t>To use built-in authenticators:</a:t>
            </a:r>
            <a:endParaRPr lang="en-US" b="0" dirty="0">
              <a:effectLst/>
            </a:endParaRP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 user’s device, operating system, and browser all must support the </a:t>
            </a:r>
            <a:r>
              <a:rPr lang="en-US" sz="1100" b="0" i="0" u="sng" strike="noStrike" cap="none" dirty="0">
                <a:solidFill>
                  <a:schemeClr val="dk1"/>
                </a:solidFill>
                <a:effectLst/>
                <a:latin typeface="Arial"/>
                <a:ea typeface="Arial"/>
                <a:cs typeface="Arial"/>
                <a:sym typeface="Arial"/>
                <a:hlinkClick r:id="rId3"/>
              </a:rPr>
              <a:t>FIDO2 WebAuthn standard</a:t>
            </a:r>
            <a:r>
              <a:rPr lang="en-US" sz="1100" b="0" i="0" u="none" strike="noStrike" cap="none" dirty="0">
                <a:solidFill>
                  <a:schemeClr val="dk1"/>
                </a:solidFill>
                <a:effectLst/>
                <a:latin typeface="Arial"/>
                <a:ea typeface="Arial"/>
                <a:cs typeface="Arial"/>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To use biometric authentication, a device must include a fingerprint, iris, or facial recognition scanner that’s supported by the built-in authenticator service.</a:t>
            </a:r>
          </a:p>
          <a:p>
            <a:pPr marL="0" rtl="0"/>
            <a:endParaRPr lang="en-US" b="0" dirty="0">
              <a:effectLst/>
            </a:endParaRPr>
          </a:p>
          <a:p>
            <a:pPr marL="0" rtl="0"/>
            <a:r>
              <a:rPr lang="en-US" b="0" dirty="0">
                <a:effectLst/>
              </a:rPr>
              <a:t>Note: This type of verification method is bound to the user’s device. If a user logs in from multiple computers (for example, a desktop workstation and a laptop), they need to register a built-in authenticator on each system – or also register </a:t>
            </a:r>
            <a:r>
              <a:rPr lang="en-US" b="0">
                <a:effectLst/>
              </a:rPr>
              <a:t>an alternate verification method.</a:t>
            </a:r>
            <a:endParaRPr lang="en-US" b="0" dirty="0">
              <a:effectLst/>
            </a:endParaRPr>
          </a:p>
          <a:p>
            <a:pPr marL="0" rtl="0"/>
            <a:br>
              <a:rPr lang="en-US" b="0" dirty="0">
                <a:effectLst/>
              </a:rPr>
            </a:br>
            <a:r>
              <a:rPr lang="en-US" sz="1100" b="0" i="0" u="none" strike="noStrike" cap="none" dirty="0">
                <a:solidFill>
                  <a:schemeClr val="dk1"/>
                </a:solidFill>
                <a:effectLst/>
                <a:latin typeface="Arial"/>
                <a:ea typeface="Arial"/>
                <a:cs typeface="Arial"/>
                <a:sym typeface="Arial"/>
              </a:rPr>
              <a:t>To learn more, see </a:t>
            </a:r>
            <a:r>
              <a:rPr lang="en-US" sz="1100" b="0" i="0" u="none" strike="noStrike" cap="none" dirty="0">
                <a:solidFill>
                  <a:schemeClr val="dk1"/>
                </a:solidFill>
                <a:effectLst/>
                <a:latin typeface="Arial"/>
                <a:ea typeface="Arial"/>
                <a:cs typeface="Arial"/>
                <a:sym typeface="Arial"/>
                <a:hlinkClick r:id="rId3"/>
              </a:rPr>
              <a:t>FIDO2: Web Authentication (WebAuthn)</a:t>
            </a:r>
            <a:r>
              <a:rPr lang="en-US" sz="1100" b="0" i="0" u="none" strike="noStrike" cap="none" dirty="0">
                <a:solidFill>
                  <a:schemeClr val="dk1"/>
                </a:solidFill>
                <a:effectLst/>
                <a:latin typeface="Arial"/>
                <a:ea typeface="Arial"/>
                <a:cs typeface="Arial"/>
                <a:sym typeface="Arial"/>
              </a:rPr>
              <a:t> or the documentation for your users' built-in authenticators.</a:t>
            </a:r>
            <a:endParaRPr lang="en-US" b="0" dirty="0">
              <a:effectLst/>
            </a:endParaRPr>
          </a:p>
          <a:p>
            <a:pPr marL="0" rtl="0"/>
            <a:endParaRPr lang="en-US" b="0" dirty="0">
              <a:effectLst/>
            </a:endParaRPr>
          </a:p>
          <a:p>
            <a:pPr marL="0" rtl="0"/>
            <a:br>
              <a:rPr lang="en-US" b="0" dirty="0">
                <a:effectLst/>
              </a:rPr>
            </a:br>
            <a:r>
              <a:rPr lang="en-US" sz="1100" b="1" i="0" u="none" strike="noStrike" cap="none" dirty="0">
                <a:solidFill>
                  <a:schemeClr val="dk1"/>
                </a:solidFill>
                <a:effectLst/>
                <a:latin typeface="Arial"/>
                <a:ea typeface="Arial"/>
                <a:cs typeface="Arial"/>
                <a:sym typeface="Arial"/>
              </a:rPr>
              <a:t>Behind the Scenes</a:t>
            </a:r>
            <a:endParaRPr lang="en-US" sz="1100" b="0" i="0" u="none" strike="noStrike" cap="none" dirty="0">
              <a:solidFill>
                <a:schemeClr val="dk1"/>
              </a:solidFill>
              <a:effectLst/>
              <a:latin typeface="Arial"/>
              <a:ea typeface="Arial"/>
              <a:cs typeface="Arial"/>
              <a:sym typeface="Arial"/>
            </a:endParaRPr>
          </a:p>
          <a:p>
            <a:pPr marL="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 support is based on the</a:t>
            </a:r>
            <a:r>
              <a:rPr lang="en-US" sz="1100" b="0" i="0" u="sng" strike="noStrike" cap="none" dirty="0">
                <a:solidFill>
                  <a:schemeClr val="dk1"/>
                </a:solidFill>
                <a:effectLst/>
                <a:latin typeface="Arial"/>
                <a:ea typeface="Arial"/>
                <a:cs typeface="Arial"/>
                <a:sym typeface="Arial"/>
                <a:hlinkClick r:id="rId4"/>
              </a:rPr>
              <a:t> FIDO2 and WebAuthn specifications</a:t>
            </a:r>
            <a:r>
              <a:rPr lang="en-US" sz="1100" b="0" i="0" u="none" strike="noStrike" cap="none" dirty="0">
                <a:solidFill>
                  <a:schemeClr val="dk1"/>
                </a:solidFill>
                <a:effectLst/>
                <a:latin typeface="Arial"/>
                <a:ea typeface="Arial"/>
                <a:cs typeface="Arial"/>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rPr>
            </a:br>
            <a:br>
              <a:rPr lang="en-US" dirty="0"/>
            </a:br>
            <a:endParaRPr sz="1100" b="1" dirty="0"/>
          </a:p>
        </p:txBody>
      </p:sp>
    </p:spTree>
    <p:extLst>
      <p:ext uri="{BB962C8B-B14F-4D97-AF65-F5344CB8AC3E}">
        <p14:creationId xmlns:p14="http://schemas.microsoft.com/office/powerpoint/2010/main" val="22316895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p:txBody>
      </p:sp>
    </p:spTree>
    <p:extLst>
      <p:ext uri="{BB962C8B-B14F-4D97-AF65-F5344CB8AC3E}">
        <p14:creationId xmlns:p14="http://schemas.microsoft.com/office/powerpoint/2010/main" val="162982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242" name="Google Shape;1242;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6" name="Google Shape;1086;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It's important to implement strong security measures to protect our business, our data, and our customers.</a:t>
            </a:r>
          </a:p>
          <a:p>
            <a:pPr marL="0" lvl="0" indent="0" algn="l" rtl="0">
              <a:spcBef>
                <a:spcPts val="0"/>
              </a:spcBef>
              <a:spcAft>
                <a:spcPts val="0"/>
              </a:spcAft>
              <a:buNone/>
            </a:pPr>
            <a:endParaRPr lang="en-US"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One of the simplest, most effective ways to help prevent unauthorized account access and protect our Salesforce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MFA enhances the security of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such as an authenticator app or a physical security key. A familiar example of MFA at work is the two factors needed to withdraw money from an ATM.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Your ATM card is the “something you have” and your PIN is the “something you know”.</a:t>
            </a:r>
          </a:p>
          <a:p>
            <a:pPr marL="0" lvl="0" indent="0" algn="l" rtl="0">
              <a:spcBef>
                <a:spcPts val="0"/>
              </a:spcBef>
              <a:spcAft>
                <a:spcPts val="0"/>
              </a:spcAft>
              <a:buNone/>
            </a:pPr>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Because MFA ties user access to multiple, </a:t>
            </a:r>
            <a:r>
              <a:rPr lang="en-US" sz="1200" i="1" dirty="0"/>
              <a:t>different</a:t>
            </a:r>
            <a:r>
              <a:rPr lang="en-US" sz="1200" dirty="0"/>
              <a:t> types of authentication factors, it’s much harder for a bad actor to gain entry to a user’s Salesforce account. Even if a user’s password is stolen, the odds are very low that an attacker can guess or impersonate a factor that a user physically possesses -- which ultimately makes your Salesforce environment safer from unauthorized access.</a:t>
            </a:r>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Consider the most successful attacks:</a:t>
            </a:r>
            <a:endParaRPr sz="1200" dirty="0"/>
          </a:p>
          <a:p>
            <a:pPr marL="444500" lvl="0" indent="-292100" algn="l" rtl="0">
              <a:spcBef>
                <a:spcPts val="0"/>
              </a:spcBef>
              <a:spcAft>
                <a:spcPts val="0"/>
              </a:spcAft>
              <a:buSzPts val="1200"/>
              <a:buAutoNum type="arabicPeriod"/>
            </a:pPr>
            <a:r>
              <a:rPr lang="en-US" sz="1200" dirty="0"/>
              <a:t>Phishing was the top threat action in 2019 and was involved in 32% of confirmed breaches, and 78% of cyber-espionage incidents</a:t>
            </a:r>
            <a:endParaRPr sz="1200" dirty="0"/>
          </a:p>
          <a:p>
            <a:pPr marL="444500" lvl="0" indent="-292100" algn="l" rtl="0">
              <a:spcBef>
                <a:spcPts val="0"/>
              </a:spcBef>
              <a:spcAft>
                <a:spcPts val="0"/>
              </a:spcAft>
              <a:buSzPts val="1200"/>
              <a:buAutoNum type="arabicPeriod"/>
            </a:pPr>
            <a:r>
              <a:rPr lang="en-US" sz="1200" dirty="0"/>
              <a:t>28% of breaches involved malware infections, and 29% involved the use of stolen credentials. Both of which are frequently accomplished through phishing attacks.</a:t>
            </a:r>
            <a:endParaRPr sz="1200" dirty="0"/>
          </a:p>
          <a:p>
            <a:pPr marL="444500" lvl="0" indent="-292100" algn="l" rtl="0">
              <a:spcBef>
                <a:spcPts val="0"/>
              </a:spcBef>
              <a:spcAft>
                <a:spcPts val="0"/>
              </a:spcAft>
              <a:buSzPts val="1200"/>
              <a:buAutoNum type="arabicPeriod"/>
            </a:pPr>
            <a:r>
              <a:rPr lang="en-US" sz="1200" dirty="0"/>
              <a:t>30% of phishing messages are opened by targeted users.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Sources:</a:t>
            </a:r>
            <a:endParaRPr sz="1200" dirty="0"/>
          </a:p>
          <a:p>
            <a:pPr marL="0" lvl="0" indent="0" algn="l" rtl="0">
              <a:spcBef>
                <a:spcPts val="0"/>
              </a:spcBef>
              <a:spcAft>
                <a:spcPts val="0"/>
              </a:spcAft>
              <a:buNone/>
            </a:pPr>
            <a:r>
              <a:rPr lang="en-US" sz="12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sz="1200" u="sng" dirty="0">
              <a:solidFill>
                <a:srgbClr val="1155CC"/>
              </a:solidFill>
            </a:endParaRPr>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When MFA is enabled for Salesforce products, users must employ a strong verification method as their second factor for logging in. </a:t>
            </a:r>
            <a:r>
              <a:rPr lang="en-US" sz="1100" b="0" i="0" u="none" strike="noStrike" cap="none" dirty="0">
                <a:solidFill>
                  <a:schemeClr val="dk1"/>
                </a:solidFill>
                <a:effectLst/>
                <a:latin typeface="Arial"/>
                <a:ea typeface="Arial"/>
                <a:cs typeface="Arial"/>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offers simple, innovative MFA solutions that provide a balance between strong security and user convenience. These strong verification methods are supported by Salesforce products:</a:t>
            </a:r>
          </a:p>
          <a:p>
            <a:pPr marL="444500" lvl="0" indent="-292100" algn="l" rtl="0">
              <a:spcBef>
                <a:spcPts val="0"/>
              </a:spcBef>
              <a:spcAft>
                <a:spcPts val="0"/>
              </a:spcAft>
              <a:buSzPts val="1200"/>
              <a:buChar char="●"/>
            </a:pPr>
            <a:r>
              <a:rPr lang="en-US" sz="1100" dirty="0"/>
              <a:t>Salesforce Authenticator mobile app</a:t>
            </a:r>
          </a:p>
          <a:p>
            <a:pPr marL="444500" lvl="0" indent="-292100" algn="l" rtl="0">
              <a:spcBef>
                <a:spcPts val="0"/>
              </a:spcBef>
              <a:spcAft>
                <a:spcPts val="0"/>
              </a:spcAft>
              <a:buSzPts val="1200"/>
              <a:buChar char="●"/>
            </a:pPr>
            <a:r>
              <a:rPr lang="en-US" sz="1100" dirty="0"/>
              <a:t>Third-party time-based one-time password (TOTP) Authenticator apps such as Google Authenticator, Microsoft Authenticator, or Authy</a:t>
            </a:r>
          </a:p>
          <a:p>
            <a:pPr marL="444500" lvl="0" indent="-292100" algn="l" rtl="0">
              <a:spcBef>
                <a:spcPts val="0"/>
              </a:spcBef>
              <a:spcAft>
                <a:spcPts val="0"/>
              </a:spcAft>
              <a:buSzPts val="1200"/>
              <a:buChar char="●"/>
            </a:pPr>
            <a:r>
              <a:rPr lang="en-US" sz="1100" dirty="0"/>
              <a:t>WebAuthn or U2F physical security keys (using USB, Lightning, or NFC), such as a </a:t>
            </a:r>
            <a:r>
              <a:rPr lang="en-US" sz="1100" dirty="0" err="1"/>
              <a:t>Yubikey</a:t>
            </a:r>
            <a:r>
              <a:rPr lang="en-US" sz="1100" dirty="0"/>
              <a:t> or Google’s Titan Security key</a:t>
            </a:r>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15240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1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Arial"/>
                <a:ea typeface="Arial"/>
                <a:cs typeface="Arial"/>
                <a:sym typeface="Arial"/>
              </a:rPr>
              <a:t>Support notes:</a:t>
            </a:r>
          </a:p>
          <a:p>
            <a:pPr marL="457200" lvl="0" indent="-304800" algn="l" rtl="0">
              <a:spcBef>
                <a:spcPts val="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Salesforce Authenticator push notifications aren't currently supported in Marketing Cloud—Datorama. For Datorama logins, you can use Salesforce Authenticator as a TOTP code generator only</a:t>
            </a:r>
            <a:r>
              <a:rPr lang="en-US" sz="1100" dirty="0"/>
              <a:t>. </a:t>
            </a:r>
          </a:p>
          <a:p>
            <a:pPr marL="457200" lvl="0" indent="-304800" algn="l" rtl="0">
              <a:spcBef>
                <a:spcPts val="0"/>
              </a:spcBef>
              <a:spcAft>
                <a:spcPts val="0"/>
              </a:spcAft>
              <a:buSzPts val="1200"/>
              <a:buChar char="●"/>
            </a:pPr>
            <a:r>
              <a:rPr lang="en-US" sz="1100" dirty="0"/>
              <a:t>Security keys aren’t currently supported in </a:t>
            </a:r>
            <a:r>
              <a:rPr lang="en-US" sz="1100" b="0" i="0" u="none" strike="noStrike" cap="none" dirty="0">
                <a:solidFill>
                  <a:schemeClr val="dk1"/>
                </a:solidFill>
                <a:effectLst/>
                <a:highlight>
                  <a:srgbClr val="FFFFFF"/>
                </a:highlight>
                <a:latin typeface="Arial"/>
                <a:ea typeface="Arial"/>
                <a:cs typeface="Arial"/>
                <a:sym typeface="Arial"/>
              </a:rPr>
              <a:t>Marketing Cloud—Datorama.</a:t>
            </a:r>
            <a:endParaRPr lang="en-US" sz="1100" dirty="0"/>
          </a:p>
          <a:p>
            <a:pPr marL="457200" lvl="0" indent="-304800" algn="l" rtl="0">
              <a:spcBef>
                <a:spcPts val="0"/>
              </a:spcBef>
              <a:spcAft>
                <a:spcPts val="0"/>
              </a:spcAft>
              <a:buSzPts val="1200"/>
              <a:buChar char="●"/>
            </a:pPr>
            <a:r>
              <a:rPr lang="en-US" sz="1100" dirty="0"/>
              <a:t>WebAuthn-compatible security keys, and keys that use the NFC form factor, aren’t supported by products built on the Salesforce Platform.</a:t>
            </a:r>
          </a:p>
          <a:p>
            <a:pPr marL="457200" lvl="0" indent="-304800" algn="l" rtl="0">
              <a:spcBef>
                <a:spcPts val="500"/>
              </a:spcBef>
              <a:spcAft>
                <a:spcPts val="0"/>
              </a:spcAft>
              <a:buSzPts val="1200"/>
              <a:buChar char="●"/>
            </a:pPr>
            <a:r>
              <a:rPr lang="en-US" sz="1100" dirty="0">
                <a:highlight>
                  <a:srgbClr val="FFFFFF"/>
                </a:highlight>
              </a:rPr>
              <a:t>WebAuthn-compatible security keys aren’t supported in non-Chromium versions of the Edge browser.</a:t>
            </a:r>
          </a:p>
          <a:p>
            <a:pPr marL="457200" lvl="0" indent="-304800" algn="l" rtl="0">
              <a:spcBef>
                <a:spcPts val="50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endParaRPr lang="en-US" sz="1100" dirty="0"/>
          </a:p>
          <a:p>
            <a:pPr marL="0" lvl="0" indent="0" algn="l" rtl="0">
              <a:spcBef>
                <a:spcPts val="0"/>
              </a:spcBef>
              <a:spcAft>
                <a:spcPts val="0"/>
              </a:spcAft>
              <a:buNone/>
            </a:pPr>
            <a:r>
              <a:rPr lang="en-US" sz="1100" dirty="0"/>
              <a:t>You can choose the option or options that work best for your business and user needs.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Salesforce doesn’t allow email, SMS text messages, or phone calls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It’s a lot harder for bad actors to get control of an actual mobile device or physical security key than it is to infiltrate an email account or hack a cell phone number.</a:t>
            </a:r>
            <a:br>
              <a:rPr lang="en-US" b="0" dirty="0">
                <a:effectLst/>
              </a:rPr>
            </a:br>
            <a:endParaRPr lang="en-US" dirty="0"/>
          </a:p>
        </p:txBody>
      </p:sp>
    </p:spTree>
    <p:extLst>
      <p:ext uri="{BB962C8B-B14F-4D97-AF65-F5344CB8AC3E}">
        <p14:creationId xmlns:p14="http://schemas.microsoft.com/office/powerpoint/2010/main" val="4227101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1" name="Google Shape;1221;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solidFill>
                  <a:srgbClr val="C00000"/>
                </a:solidFill>
              </a:rPr>
              <a:t>Talk Track:</a:t>
            </a:r>
            <a:endParaRPr sz="1200" dirty="0">
              <a:solidFill>
                <a:srgbClr val="C00000"/>
              </a:solidFill>
            </a:endParaRP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Salesforce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Salesforce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endParaRPr sz="1200" dirty="0">
              <a:solidFill>
                <a:srgbClr val="C00000"/>
              </a:solidFill>
            </a:endParaRPr>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2786509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7" name="Google Shape;1177;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endParaRPr sz="1200" dirty="0"/>
          </a:p>
          <a:p>
            <a:pPr marL="0" lvl="0" indent="0" algn="l" rtl="0">
              <a:spcBef>
                <a:spcPts val="0"/>
              </a:spcBef>
              <a:spcAft>
                <a:spcPts val="0"/>
              </a:spcAft>
              <a:buNone/>
            </a:pPr>
            <a:endParaRPr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endParaRPr sz="1100" b="1" dirty="0">
              <a:solidFill>
                <a:schemeClr val="dk1"/>
              </a:solidFill>
            </a:endParaRP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endParaRPr sz="1200" dirty="0">
              <a:solidFill>
                <a:srgbClr val="333333"/>
              </a:solidFill>
              <a:highlight>
                <a:srgbClr val="FFFFFF"/>
              </a:highlight>
            </a:endParaRP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endParaRPr sz="1200" dirty="0">
              <a:solidFill>
                <a:schemeClr val="dk1"/>
              </a:solidFill>
            </a:endParaRPr>
          </a:p>
          <a:p>
            <a:pPr marL="0" lvl="0" indent="0" algn="l" rtl="0">
              <a:spcBef>
                <a:spcPts val="500"/>
              </a:spcBef>
              <a:spcAft>
                <a:spcPts val="0"/>
              </a:spcAft>
              <a:buNone/>
            </a:pP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Talk Track:</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go through the registration process to connect the app to your Salesforce product’s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Salesforce Authenticator, follow these onscreen instructions.</a:t>
            </a:r>
            <a:endParaRPr lang="en-US" dirty="0"/>
          </a:p>
          <a:p>
            <a:endParaRPr lang="en-US" dirty="0"/>
          </a:p>
        </p:txBody>
      </p:sp>
    </p:spTree>
    <p:extLst>
      <p:ext uri="{BB962C8B-B14F-4D97-AF65-F5344CB8AC3E}">
        <p14:creationId xmlns:p14="http://schemas.microsoft.com/office/powerpoint/2010/main" val="26996395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2.xml"/><Relationship Id="rId4" Type="http://schemas.openxmlformats.org/officeDocument/2006/relationships/image" Target="../media/image6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6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1.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1.xml"/><Relationship Id="rId4" Type="http://schemas.openxmlformats.org/officeDocument/2006/relationships/image" Target="../media/image51.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60.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2.xml"/><Relationship Id="rId4" Type="http://schemas.openxmlformats.org/officeDocument/2006/relationships/image" Target="../media/image51.jp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
        <p:nvSpPr>
          <p:cNvPr id="2" name="TextBox 1">
            <a:extLst>
              <a:ext uri="{FF2B5EF4-FFF2-40B4-BE49-F238E27FC236}">
                <a16:creationId xmlns:a16="http://schemas.microsoft.com/office/drawing/2014/main" id="{B075E741-A501-514E-88A9-D7C32FD593B5}"/>
              </a:ext>
            </a:extLst>
          </p:cNvPr>
          <p:cNvSpPr txBox="1"/>
          <p:nvPr userDrawn="1"/>
        </p:nvSpPr>
        <p:spPr>
          <a:xfrm>
            <a:off x="2413008" y="3871709"/>
            <a:ext cx="3088632" cy="707886"/>
          </a:xfrm>
          <a:prstGeom prst="rect">
            <a:avLst/>
          </a:prstGeom>
          <a:noFill/>
        </p:spPr>
        <p:txBody>
          <a:bodyPr wrap="square" rtlCol="0">
            <a:spAutoFit/>
          </a:bodyPr>
          <a:lstStyle/>
          <a:p>
            <a:r>
              <a:rPr lang="en-US" sz="4000" b="1" dirty="0">
                <a:solidFill>
                  <a:srgbClr val="E8DDC3"/>
                </a:solidFill>
              </a:rPr>
              <a:t>OBRIGADO</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9" Type="http://schemas.openxmlformats.org/officeDocument/2006/relationships/slideLayout" Target="../slideLayouts/slideLayout84.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5" Type="http://schemas.openxmlformats.org/officeDocument/2006/relationships/slideLayout" Target="../slideLayouts/slideLayout60.xml"/><Relationship Id="rId61" Type="http://schemas.openxmlformats.org/officeDocument/2006/relationships/theme" Target="../theme/theme2.xml"/><Relationship Id="rId19" Type="http://schemas.openxmlformats.org/officeDocument/2006/relationships/slideLayout" Target="../slideLayouts/slideLayout7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2" r:id="rId45"/>
    <p:sldLayoutId id="2147483783" r:id="rId46"/>
    <p:sldLayoutId id="2147483784" r:id="rId47"/>
    <p:sldLayoutId id="2147483785" r:id="rId48"/>
    <p:sldLayoutId id="2147483786" r:id="rId49"/>
    <p:sldLayoutId id="2147483787" r:id="rId50"/>
    <p:sldLayoutId id="2147483788" r:id="rId51"/>
    <p:sldLayoutId id="2147483789" r:id="rId52"/>
    <p:sldLayoutId id="2147483790" r:id="rId53"/>
    <p:sldLayoutId id="2147483791" r:id="rId54"/>
    <p:sldLayoutId id="2147483792" r:id="rId55"/>
    <p:sldLayoutId id="2147483793" r:id="rId56"/>
    <p:sldLayoutId id="2147483794" r:id="rId57"/>
    <p:sldLayoutId id="2147483795" r:id="rId58"/>
    <p:sldLayoutId id="2147483796" r:id="rId59"/>
    <p:sldLayoutId id="2147483797"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comments" Target="../comments/comment2.xml"/><Relationship Id="rId2" Type="http://schemas.openxmlformats.org/officeDocument/2006/relationships/notesSlide" Target="../notesSlides/notesSlide9.xml"/><Relationship Id="rId1" Type="http://schemas.openxmlformats.org/officeDocument/2006/relationships/slideLayout" Target="../slideLayouts/slideLayout6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96.png"/></Relationships>
</file>

<file path=ppt/slides/_rels/slide12.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99.png"/><Relationship Id="rId2" Type="http://schemas.openxmlformats.org/officeDocument/2006/relationships/notesSlide" Target="../notesSlides/notesSlide10.xml"/><Relationship Id="rId1" Type="http://schemas.openxmlformats.org/officeDocument/2006/relationships/slideLayout" Target="../slideLayouts/slideLayout60.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98.png"/></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5.xml"/><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3.xml"/><Relationship Id="rId2" Type="http://schemas.openxmlformats.org/officeDocument/2006/relationships/notesSlide" Target="../notesSlides/notesSlide11.xml"/><Relationship Id="rId1" Type="http://schemas.openxmlformats.org/officeDocument/2006/relationships/slideLayout" Target="../slideLayouts/slideLayout60.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5.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94.png"/><Relationship Id="rId7" Type="http://schemas.openxmlformats.org/officeDocument/2006/relationships/image" Target="../media/image115.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hyperlink" Target="https://tools.ietf.org/html/rfc6238" TargetMode="External"/></Relationships>
</file>

<file path=ppt/slides/_rels/slide16.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image" Target="../media/image96.png"/><Relationship Id="rId7" Type="http://schemas.openxmlformats.org/officeDocument/2006/relationships/image" Target="../media/image119.png"/><Relationship Id="rId2" Type="http://schemas.openxmlformats.org/officeDocument/2006/relationships/notesSlide" Target="../notesSlides/notesSlide13.xml"/><Relationship Id="rId1" Type="http://schemas.openxmlformats.org/officeDocument/2006/relationships/slideLayout" Target="../slideLayouts/slideLayout60.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97.png"/></Relationships>
</file>

<file path=ppt/slides/_rels/slide1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4.xml"/><Relationship Id="rId1" Type="http://schemas.openxmlformats.org/officeDocument/2006/relationships/slideLayout" Target="../slideLayouts/slideLayout60.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image" Target="../media/image96.png"/><Relationship Id="rId7" Type="http://schemas.openxmlformats.org/officeDocument/2006/relationships/image" Target="../media/image118.png"/><Relationship Id="rId2" Type="http://schemas.openxmlformats.org/officeDocument/2006/relationships/notesSlide" Target="../notesSlides/notesSlide15.xml"/><Relationship Id="rId1" Type="http://schemas.openxmlformats.org/officeDocument/2006/relationships/slideLayout" Target="../slideLayouts/slideLayout60.xml"/><Relationship Id="rId6" Type="http://schemas.openxmlformats.org/officeDocument/2006/relationships/image" Target="../media/image117.png"/><Relationship Id="rId5" Type="http://schemas.openxmlformats.org/officeDocument/2006/relationships/image" Target="../media/image127.png"/><Relationship Id="rId4" Type="http://schemas.openxmlformats.org/officeDocument/2006/relationships/image" Target="../media/image1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6.xml"/><Relationship Id="rId1" Type="http://schemas.openxmlformats.org/officeDocument/2006/relationships/slideLayout" Target="../slideLayouts/slideLayout60.xml"/><Relationship Id="rId6" Type="http://schemas.openxmlformats.org/officeDocument/2006/relationships/image" Target="../media/image121.png"/><Relationship Id="rId5" Type="http://schemas.openxmlformats.org/officeDocument/2006/relationships/image" Target="../media/image128.png"/><Relationship Id="rId4" Type="http://schemas.openxmlformats.org/officeDocument/2006/relationships/image" Target="../media/image123.png"/></Relationships>
</file>

<file path=ppt/slides/_rels/slide2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83.xml"/></Relationships>
</file>

<file path=ppt/slides/_rels/slide22.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6.xml"/><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30.png"/><Relationship Id="rId5" Type="http://schemas.openxmlformats.org/officeDocument/2006/relationships/image" Target="../media/image123.png"/><Relationship Id="rId4" Type="http://schemas.openxmlformats.org/officeDocument/2006/relationships/image" Target="../media/image129.png"/></Relationships>
</file>

<file path=ppt/slides/_rels/slide23.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8.xml"/><Relationship Id="rId1" Type="http://schemas.openxmlformats.org/officeDocument/2006/relationships/slideLayout" Target="../slideLayouts/slideLayout63.xml"/><Relationship Id="rId5" Type="http://schemas.openxmlformats.org/officeDocument/2006/relationships/image" Target="../media/image88.png"/><Relationship Id="rId4" Type="http://schemas.openxmlformats.org/officeDocument/2006/relationships/hyperlink" Target="https://webauthn.guid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7.xml"/><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132.png"/><Relationship Id="rId5" Type="http://schemas.openxmlformats.org/officeDocument/2006/relationships/image" Target="../media/image119.png"/><Relationship Id="rId4" Type="http://schemas.openxmlformats.org/officeDocument/2006/relationships/image" Target="../media/image1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3.png"/><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8.xml"/><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26.png"/></Relationships>
</file>

<file path=ppt/slides/_rels/slide2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6.pn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9.xml"/><Relationship Id="rId2" Type="http://schemas.openxmlformats.org/officeDocument/2006/relationships/notesSlide" Target="../notesSlides/notesSlide21.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38.png"/><Relationship Id="rId4" Type="http://schemas.openxmlformats.org/officeDocument/2006/relationships/image" Target="../media/image137.png"/></Relationships>
</file>

<file path=ppt/slides/_rels/slide29.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0.xml"/><Relationship Id="rId2" Type="http://schemas.openxmlformats.org/officeDocument/2006/relationships/notesSlide" Target="../notesSlides/notesSlide22.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40.png"/><Relationship Id="rId4" Type="http://schemas.openxmlformats.org/officeDocument/2006/relationships/image" Target="../media/image139.png"/></Relationships>
</file>

<file path=ppt/slides/_rels/slide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3.xml"/><Relationship Id="rId1" Type="http://schemas.openxmlformats.org/officeDocument/2006/relationships/slideLayout" Target="../slideLayouts/slideLayout60.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1.xml"/><Relationship Id="rId2" Type="http://schemas.openxmlformats.org/officeDocument/2006/relationships/notesSlide" Target="../notesSlides/notesSlide24.xml"/><Relationship Id="rId1" Type="http://schemas.openxmlformats.org/officeDocument/2006/relationships/slideLayout" Target="../slideLayouts/slideLayout6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3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44.png"/><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2.xml"/><Relationship Id="rId2" Type="http://schemas.openxmlformats.org/officeDocument/2006/relationships/notesSlide" Target="../notesSlides/notesSlide25.xml"/><Relationship Id="rId1" Type="http://schemas.openxmlformats.org/officeDocument/2006/relationships/slideLayout" Target="../slideLayouts/slideLayout60.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2.png"/><Relationship Id="rId3" Type="http://schemas.openxmlformats.org/officeDocument/2006/relationships/image" Target="../media/image85.png"/><Relationship Id="rId7" Type="http://schemas.openxmlformats.org/officeDocument/2006/relationships/hyperlink" Target="http://sfdc.co/IntrotoAuthenticator" TargetMode="External"/><Relationship Id="rId12" Type="http://schemas.openxmlformats.org/officeDocument/2006/relationships/image" Target="../media/image91.png"/><Relationship Id="rId2" Type="http://schemas.openxmlformats.org/officeDocument/2006/relationships/notesSlide" Target="../notesSlides/notesSlide5.xml"/><Relationship Id="rId1" Type="http://schemas.openxmlformats.org/officeDocument/2006/relationships/slideLayout" Target="../slideLayouts/slideLayout40.xml"/><Relationship Id="rId6" Type="http://schemas.openxmlformats.org/officeDocument/2006/relationships/image" Target="../media/image87.png"/><Relationship Id="rId11" Type="http://schemas.openxmlformats.org/officeDocument/2006/relationships/image" Target="../media/image90.png"/><Relationship Id="rId5" Type="http://schemas.openxmlformats.org/officeDocument/2006/relationships/image" Target="../media/image86.png"/><Relationship Id="rId10" Type="http://schemas.microsoft.com/office/2007/relationships/hdphoto" Target="../media/hdphoto1.wdp"/><Relationship Id="rId4" Type="http://schemas.openxmlformats.org/officeDocument/2006/relationships/image" Target="../media/image82.png"/><Relationship Id="rId9" Type="http://schemas.openxmlformats.org/officeDocument/2006/relationships/image" Target="../media/image8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xml"/><Relationship Id="rId1" Type="http://schemas.openxmlformats.org/officeDocument/2006/relationships/slideLayout" Target="../slideLayouts/slideLayout65.xml"/><Relationship Id="rId5" Type="http://schemas.openxmlformats.org/officeDocument/2006/relationships/image" Target="../media/image94.png"/><Relationship Id="rId4" Type="http://schemas.openxmlformats.org/officeDocument/2006/relationships/image" Target="../media/image82.png"/></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8.xml"/><Relationship Id="rId1" Type="http://schemas.openxmlformats.org/officeDocument/2006/relationships/slideLayout" Target="../slideLayouts/slideLayout6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60.xml"/><Relationship Id="rId5" Type="http://schemas.openxmlformats.org/officeDocument/2006/relationships/image" Target="../media/image103.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4" y="728870"/>
            <a:ext cx="11515421" cy="5579165"/>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pt-BR" sz="2400" dirty="0">
                <a:solidFill>
                  <a:srgbClr val="434343"/>
                </a:solidFill>
                <a:latin typeface="Salesforce Sans" panose="020B0505020202020203" pitchFamily="34" charset="77"/>
              </a:rPr>
              <a:t>Bem-vindo!</a:t>
            </a:r>
          </a:p>
          <a:p>
            <a:pPr marL="0" lvl="0" indent="0" rtl="0">
              <a:lnSpc>
                <a:spcPct val="100000"/>
              </a:lnSpc>
              <a:spcBef>
                <a:spcPts val="0"/>
              </a:spcBef>
              <a:spcAft>
                <a:spcPts val="0"/>
              </a:spcAft>
              <a:buNone/>
            </a:pPr>
            <a:endParaRPr sz="2400" dirty="0">
              <a:solidFill>
                <a:srgbClr val="434343"/>
              </a:solidFill>
              <a:latin typeface="Salesforce Sans" panose="020B0505020202020203" pitchFamily="34" charset="77"/>
            </a:endParaRPr>
          </a:p>
          <a:p>
            <a:pPr marL="0" indent="0">
              <a:lnSpc>
                <a:spcPct val="100000"/>
              </a:lnSpc>
              <a:spcBef>
                <a:spcPts val="0"/>
              </a:spcBef>
              <a:spcAft>
                <a:spcPts val="0"/>
              </a:spcAft>
              <a:buClr>
                <a:schemeClr val="dk1"/>
              </a:buClr>
              <a:buSzPct val="25000"/>
              <a:buNone/>
            </a:pPr>
            <a:r>
              <a:rPr lang="pt-BR" sz="2400" dirty="0">
                <a:solidFill>
                  <a:srgbClr val="434343"/>
                </a:solidFill>
                <a:latin typeface="Salesforce Sans" panose="020B0505020202020203" pitchFamily="34" charset="77"/>
              </a:rPr>
              <a:t>Isso é uma apresentação personalizável que você pode usar para </a:t>
            </a:r>
            <a:r>
              <a:rPr lang="pt-BR" sz="2400" u="sng" dirty="0">
                <a:solidFill>
                  <a:srgbClr val="434343"/>
                </a:solidFill>
                <a:latin typeface="Salesforce Sans" panose="020B0505020202020203" pitchFamily="34" charset="77"/>
              </a:rPr>
              <a:t>treinar seus usuários na autenticação </a:t>
            </a:r>
            <a:r>
              <a:rPr lang="pt-BR" sz="2400" u="sng" dirty="0" err="1">
                <a:solidFill>
                  <a:srgbClr val="434343"/>
                </a:solidFill>
                <a:latin typeface="Salesforce Sans" panose="020B0505020202020203" pitchFamily="34" charset="77"/>
              </a:rPr>
              <a:t>multifator</a:t>
            </a:r>
            <a:r>
              <a:rPr lang="pt-BR" sz="2400" u="sng" dirty="0">
                <a:solidFill>
                  <a:srgbClr val="434343"/>
                </a:solidFill>
                <a:latin typeface="Salesforce Sans" panose="020B0505020202020203" pitchFamily="34" charset="77"/>
              </a:rPr>
              <a:t> (MFA)</a:t>
            </a:r>
            <a:r>
              <a:rPr lang="pt-BR" sz="2400" dirty="0">
                <a:solidFill>
                  <a:srgbClr val="434343"/>
                </a:solidFill>
                <a:latin typeface="Salesforce Sans" panose="020B0505020202020203" pitchFamily="34" charset="77"/>
              </a:rPr>
              <a:t>. O modelo presume que você está ativando a MFA diretamente em seus produtos do </a:t>
            </a:r>
            <a:r>
              <a:rPr lang="pt-BR" sz="2400" dirty="0" err="1">
                <a:solidFill>
                  <a:srgbClr val="434343"/>
                </a:solidFill>
                <a:latin typeface="Salesforce Sans" panose="020B0505020202020203" pitchFamily="34" charset="77"/>
              </a:rPr>
              <a:t>Salesforce</a:t>
            </a:r>
            <a:r>
              <a:rPr lang="pt-BR" sz="2400" dirty="0">
                <a:solidFill>
                  <a:srgbClr val="434343"/>
                </a:solidFill>
                <a:latin typeface="Salesforce Sans" panose="020B0505020202020203" pitchFamily="34" charset="77"/>
              </a:rPr>
              <a:t>. Se, em vez disso, você estiver usando os serviços de MFA do seu provedor de identidade de SSO, adapte esses slides para se alinhar aos detalhes dessa implementação (incluindo os métodos de verificação suportados pelo seu provedor de identidade).</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pt-BR" sz="2400" dirty="0">
                <a:solidFill>
                  <a:srgbClr val="434343"/>
                </a:solidFill>
                <a:latin typeface="Salesforce Sans" panose="020B0505020202020203" pitchFamily="34" charset="77"/>
              </a:rPr>
              <a:t>Sinta-se à vontade para fazer mudanças para apoiar seu negócio e casos de uso.</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pt-BR" sz="2400" dirty="0">
                <a:solidFill>
                  <a:srgbClr val="434343"/>
                </a:solidFill>
                <a:latin typeface="Salesforce Sans" panose="020B0505020202020203" pitchFamily="34" charset="77"/>
              </a:rPr>
              <a:t>Observação: Ative o painel Comentários para ver dicas e orientações sobre a personalização da apresentação.</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49017F-56E5-7549-8BC5-C97417E9A2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9. E é isso! Você conectou o Salesforce Authenticator à sua conta com sucesso.</a:t>
            </a:r>
          </a:p>
        </p:txBody>
      </p:sp>
      <p:sp>
        <p:nvSpPr>
          <p:cNvPr id="6" name="Rectangle 5">
            <a:extLst>
              <a:ext uri="{FF2B5EF4-FFF2-40B4-BE49-F238E27FC236}">
                <a16:creationId xmlns:a16="http://schemas.microsoft.com/office/drawing/2014/main" id="{9FA4FAB4-2E8A-7D46-AA66-4BDFEF73C32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10. E você finaliza o login.</a:t>
            </a:r>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8E0E812D-D9EE-3449-AB33-6910822F43D4}"/>
              </a:ext>
            </a:extLst>
          </p:cNvPr>
          <p:cNvPicPr>
            <a:picLocks noChangeAspect="1"/>
          </p:cNvPicPr>
          <p:nvPr/>
        </p:nvPicPr>
        <p:blipFill>
          <a:blip r:embed="rId2"/>
          <a:stretch>
            <a:fillRect/>
          </a:stretch>
        </p:blipFill>
        <p:spPr>
          <a:xfrm>
            <a:off x="918123" y="3300984"/>
            <a:ext cx="1872265"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4121BC29-0885-684D-95C3-E87C9995C41A}"/>
              </a:ext>
            </a:extLst>
          </p:cNvPr>
          <p:cNvPicPr>
            <a:picLocks noChangeAspect="1"/>
          </p:cNvPicPr>
          <p:nvPr/>
        </p:nvPicPr>
        <p:blipFill>
          <a:blip r:embed="rId3"/>
          <a:stretch>
            <a:fillRect/>
          </a:stretch>
        </p:blipFill>
        <p:spPr>
          <a:xfrm>
            <a:off x="3436168" y="4110977"/>
            <a:ext cx="2745805" cy="1581912"/>
          </a:xfrm>
          <a:prstGeom prst="rect">
            <a:avLst/>
          </a:prstGeom>
        </p:spPr>
      </p:pic>
      <p:sp>
        <p:nvSpPr>
          <p:cNvPr id="9" name="Title 1">
            <a:extLst>
              <a:ext uri="{FF2B5EF4-FFF2-40B4-BE49-F238E27FC236}">
                <a16:creationId xmlns:a16="http://schemas.microsoft.com/office/drawing/2014/main" id="{ED5861CB-2C15-A24F-8FF0-1AA60AF34B08}"/>
              </a:ext>
            </a:extLst>
          </p:cNvPr>
          <p:cNvSpPr>
            <a:spLocks noGrp="1"/>
          </p:cNvSpPr>
          <p:nvPr>
            <p:ph type="title"/>
          </p:nvPr>
        </p:nvSpPr>
        <p:spPr>
          <a:xfrm>
            <a:off x="571412" y="664581"/>
            <a:ext cx="11046000" cy="553530"/>
          </a:xfrm>
        </p:spPr>
        <p:txBody>
          <a:bodyPr/>
          <a:lstStyle/>
          <a:p>
            <a:r>
              <a:rPr lang="pt-BR" sz="2800"/>
              <a:t>Salesforce Authenticator: Registrar o aplicativo </a:t>
            </a:r>
            <a:r>
              <a:rPr lang="pt-BR" sz="1600" i="1"/>
              <a:t>continuação</a:t>
            </a:r>
          </a:p>
        </p:txBody>
      </p:sp>
    </p:spTree>
    <p:extLst>
      <p:ext uri="{BB962C8B-B14F-4D97-AF65-F5344CB8AC3E}">
        <p14:creationId xmlns:p14="http://schemas.microsoft.com/office/powerpoint/2010/main" val="3936041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046E58-24D4-D249-AFC1-8E4DE84797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 Instale o Salesforce Authenticator em seu dispositivo móvel. Está disponível na Apple App Store ou Google Play.</a:t>
            </a:r>
          </a:p>
          <a:p>
            <a:r>
              <a:rPr lang="pt-BR"/>
              <a:t> </a:t>
            </a:r>
          </a:p>
        </p:txBody>
      </p:sp>
      <p:sp>
        <p:nvSpPr>
          <p:cNvPr id="3" name="Rectangle 2">
            <a:extLst>
              <a:ext uri="{FF2B5EF4-FFF2-40B4-BE49-F238E27FC236}">
                <a16:creationId xmlns:a16="http://schemas.microsoft.com/office/drawing/2014/main" id="{823DB090-F3CD-4E41-B342-82E97C68AB2E}"/>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2. Em seu computador, faça login em sua conta. Será solicitado que você verifique sua identidade com um código único por email ou mensagem de texto.</a:t>
            </a:r>
          </a:p>
        </p:txBody>
      </p:sp>
      <p:sp>
        <p:nvSpPr>
          <p:cNvPr id="4" name="Rectangle 3">
            <a:extLst>
              <a:ext uri="{FF2B5EF4-FFF2-40B4-BE49-F238E27FC236}">
                <a16:creationId xmlns:a16="http://schemas.microsoft.com/office/drawing/2014/main" id="{59E8701A-AB29-414D-9069-79E512F01B53}"/>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3. Selecione </a:t>
            </a:r>
            <a:r>
              <a:rPr lang="pt-BR" b="1"/>
              <a:t>Salesforce Authenticator</a:t>
            </a:r>
            <a:r>
              <a:rPr lang="pt-BR"/>
              <a:t> na lista de métodos de verificação.</a:t>
            </a:r>
          </a:p>
        </p:txBody>
      </p:sp>
      <p:pic>
        <p:nvPicPr>
          <p:cNvPr id="5" name="Picture 4" descr="A screenshot of a cell phone&#10;&#10;Description automatically generated with medium confidence">
            <a:extLst>
              <a:ext uri="{FF2B5EF4-FFF2-40B4-BE49-F238E27FC236}">
                <a16:creationId xmlns:a16="http://schemas.microsoft.com/office/drawing/2014/main" id="{01067987-A136-AA4A-9DFD-89979E317547}"/>
              </a:ext>
            </a:extLst>
          </p:cNvPr>
          <p:cNvPicPr>
            <a:picLocks noChangeAspect="1"/>
          </p:cNvPicPr>
          <p:nvPr/>
        </p:nvPicPr>
        <p:blipFill>
          <a:blip r:embed="rId3"/>
          <a:stretch>
            <a:fillRect/>
          </a:stretch>
        </p:blipFill>
        <p:spPr>
          <a:xfrm>
            <a:off x="1058217" y="3300984"/>
            <a:ext cx="1592077" cy="32004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4612203F-061D-E249-BD76-1D02D445CE97}"/>
              </a:ext>
            </a:extLst>
          </p:cNvPr>
          <p:cNvPicPr>
            <a:picLocks noChangeAspect="1"/>
          </p:cNvPicPr>
          <p:nvPr/>
        </p:nvPicPr>
        <p:blipFill>
          <a:blip r:embed="rId4"/>
          <a:stretch>
            <a:fillRect/>
          </a:stretch>
        </p:blipFill>
        <p:spPr>
          <a:xfrm>
            <a:off x="3555798" y="3300984"/>
            <a:ext cx="2503940" cy="3200400"/>
          </a:xfrm>
          <a:prstGeom prst="rect">
            <a:avLst/>
          </a:prstGeom>
        </p:spPr>
      </p:pic>
      <p:sp>
        <p:nvSpPr>
          <p:cNvPr id="7" name="Rectangle 6">
            <a:extLst>
              <a:ext uri="{FF2B5EF4-FFF2-40B4-BE49-F238E27FC236}">
                <a16:creationId xmlns:a16="http://schemas.microsoft.com/office/drawing/2014/main" id="{E6335BBE-5695-7B4F-B567-F57DB2DDFF9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4. É exibida a tela para registrar o Salesforce Authenticator.</a:t>
            </a:r>
          </a:p>
          <a:p>
            <a:endParaRPr lang="en-US" dirty="0"/>
          </a:p>
        </p:txBody>
      </p:sp>
      <p:pic>
        <p:nvPicPr>
          <p:cNvPr id="8" name="Picture 7" descr="Graphical user interface, text, application&#10;&#10;Description automatically generated">
            <a:extLst>
              <a:ext uri="{FF2B5EF4-FFF2-40B4-BE49-F238E27FC236}">
                <a16:creationId xmlns:a16="http://schemas.microsoft.com/office/drawing/2014/main" id="{FEF4AAA5-0D5A-844D-A30F-5245A3872FE0}"/>
              </a:ext>
            </a:extLst>
          </p:cNvPr>
          <p:cNvPicPr>
            <a:picLocks noChangeAspect="1"/>
          </p:cNvPicPr>
          <p:nvPr/>
        </p:nvPicPr>
        <p:blipFill>
          <a:blip r:embed="rId5"/>
          <a:stretch>
            <a:fillRect/>
          </a:stretch>
        </p:blipFill>
        <p:spPr>
          <a:xfrm>
            <a:off x="9568270" y="3300984"/>
            <a:ext cx="2225384"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D411F4AD-F7C0-3F4A-857A-52400991C4F0}"/>
              </a:ext>
            </a:extLst>
          </p:cNvPr>
          <p:cNvPicPr>
            <a:picLocks noChangeAspect="1"/>
          </p:cNvPicPr>
          <p:nvPr/>
        </p:nvPicPr>
        <p:blipFill>
          <a:blip r:embed="rId6"/>
          <a:stretch>
            <a:fillRect/>
          </a:stretch>
        </p:blipFill>
        <p:spPr>
          <a:xfrm>
            <a:off x="6674207" y="3300984"/>
            <a:ext cx="2136318" cy="3200400"/>
          </a:xfrm>
          <a:prstGeom prst="rect">
            <a:avLst/>
          </a:prstGeom>
        </p:spPr>
      </p:pic>
      <p:sp>
        <p:nvSpPr>
          <p:cNvPr id="10" name="Title 1">
            <a:extLst>
              <a:ext uri="{FF2B5EF4-FFF2-40B4-BE49-F238E27FC236}">
                <a16:creationId xmlns:a16="http://schemas.microsoft.com/office/drawing/2014/main" id="{7A1D57B0-C6AA-124D-BA59-B3A1CA27B0A8}"/>
              </a:ext>
            </a:extLst>
          </p:cNvPr>
          <p:cNvSpPr>
            <a:spLocks noGrp="1"/>
          </p:cNvSpPr>
          <p:nvPr>
            <p:ph type="title"/>
          </p:nvPr>
        </p:nvSpPr>
        <p:spPr>
          <a:xfrm>
            <a:off x="571412" y="664581"/>
            <a:ext cx="11046000" cy="553530"/>
          </a:xfrm>
        </p:spPr>
        <p:txBody>
          <a:bodyPr/>
          <a:lstStyle/>
          <a:p>
            <a:r>
              <a:rPr lang="pt-BR" sz="2800"/>
              <a:t>Salesforce Authenticator: Registrar o aplicativo</a:t>
            </a:r>
          </a:p>
        </p:txBody>
      </p:sp>
      <p:sp>
        <p:nvSpPr>
          <p:cNvPr id="11" name="Text Placeholder 3">
            <a:extLst>
              <a:ext uri="{FF2B5EF4-FFF2-40B4-BE49-F238E27FC236}">
                <a16:creationId xmlns:a16="http://schemas.microsoft.com/office/drawing/2014/main" id="{11D55D47-A290-394B-BB38-04B31BE0378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outros produtos do Salesforce]</a:t>
            </a:r>
          </a:p>
        </p:txBody>
      </p:sp>
      <p:sp>
        <p:nvSpPr>
          <p:cNvPr id="12" name="Rounded Rectangle 11">
            <a:extLst>
              <a:ext uri="{FF2B5EF4-FFF2-40B4-BE49-F238E27FC236}">
                <a16:creationId xmlns:a16="http://schemas.microsoft.com/office/drawing/2014/main" id="{AA6A54FB-8781-2149-AD44-330697BB6947}"/>
              </a:ext>
            </a:extLst>
          </p:cNvPr>
          <p:cNvSpPr/>
          <p:nvPr/>
        </p:nvSpPr>
        <p:spPr>
          <a:xfrm>
            <a:off x="6822891" y="4583684"/>
            <a:ext cx="1825809" cy="57251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582584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BB47D7-37A4-FA4F-AFD1-F5353F777A2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5. Em seu dispositivo móvel, abra o Salesforce Authenticator e toque em </a:t>
            </a:r>
            <a:r>
              <a:rPr lang="pt-BR" b="1"/>
              <a:t>Adicionar uma conta</a:t>
            </a:r>
            <a:r>
              <a:rPr lang="pt-BR"/>
              <a:t>. </a:t>
            </a:r>
          </a:p>
        </p:txBody>
      </p:sp>
      <p:sp>
        <p:nvSpPr>
          <p:cNvPr id="3" name="Rectangle 2">
            <a:extLst>
              <a:ext uri="{FF2B5EF4-FFF2-40B4-BE49-F238E27FC236}">
                <a16:creationId xmlns:a16="http://schemas.microsoft.com/office/drawing/2014/main" id="{6A57F9AD-0A16-694D-B639-824DF5D6F19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5. O aplicativo exibe uma frase com duas palavras.  </a:t>
            </a:r>
          </a:p>
        </p:txBody>
      </p:sp>
      <p:sp>
        <p:nvSpPr>
          <p:cNvPr id="4" name="Rectangle 3">
            <a:extLst>
              <a:ext uri="{FF2B5EF4-FFF2-40B4-BE49-F238E27FC236}">
                <a16:creationId xmlns:a16="http://schemas.microsoft.com/office/drawing/2014/main" id="{67A8E458-3055-1B45-B98E-6EA93C2D6F4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6. Em seu computador, insira a frase no campo de frase de duas palavras. Então, clique em </a:t>
            </a:r>
            <a:r>
              <a:rPr lang="pt-BR" b="1"/>
              <a:t>Conectar</a:t>
            </a:r>
            <a:r>
              <a:rPr lang="pt-BR"/>
              <a:t>. </a:t>
            </a:r>
          </a:p>
        </p:txBody>
      </p:sp>
      <p:sp>
        <p:nvSpPr>
          <p:cNvPr id="5" name="Rectangle 4">
            <a:extLst>
              <a:ext uri="{FF2B5EF4-FFF2-40B4-BE49-F238E27FC236}">
                <a16:creationId xmlns:a16="http://schemas.microsoft.com/office/drawing/2014/main" id="{FDB060F5-8D8E-1647-B2A5-4505A539CB5D}"/>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7. O Salesforce Authenticator está conectado à sua conta. Você está solicitado a confirmar os detalhes de conexão no aplicativo.</a:t>
            </a:r>
          </a:p>
          <a:p>
            <a:r>
              <a:rPr lang="pt-BR"/>
              <a:t> </a:t>
            </a:r>
          </a:p>
        </p:txBody>
      </p:sp>
      <p:pic>
        <p:nvPicPr>
          <p:cNvPr id="6" name="Picture 5" descr="A close-up of a cell phone&#10;&#10;Description automatically generated with medium confidence">
            <a:extLst>
              <a:ext uri="{FF2B5EF4-FFF2-40B4-BE49-F238E27FC236}">
                <a16:creationId xmlns:a16="http://schemas.microsoft.com/office/drawing/2014/main" id="{1E6C9A24-D00F-534A-BEBA-5F14066123D2}"/>
              </a:ext>
            </a:extLst>
          </p:cNvPr>
          <p:cNvPicPr>
            <a:picLocks noChangeAspect="1"/>
          </p:cNvPicPr>
          <p:nvPr/>
        </p:nvPicPr>
        <p:blipFill>
          <a:blip r:embed="rId3"/>
          <a:stretch>
            <a:fillRect/>
          </a:stretch>
        </p:blipFill>
        <p:spPr>
          <a:xfrm>
            <a:off x="3997436"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88A0AEA0-9C15-6C48-A30D-EAB44CBC9AD8}"/>
              </a:ext>
            </a:extLst>
          </p:cNvPr>
          <p:cNvPicPr>
            <a:picLocks noChangeAspect="1"/>
          </p:cNvPicPr>
          <p:nvPr/>
        </p:nvPicPr>
        <p:blipFill>
          <a:blip r:embed="rId4"/>
          <a:stretch>
            <a:fillRect/>
          </a:stretch>
        </p:blipFill>
        <p:spPr>
          <a:xfrm>
            <a:off x="1045950" y="3300984"/>
            <a:ext cx="1616612" cy="3200400"/>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89619B5-A3E4-7A48-B09A-63A273FDDD51}"/>
              </a:ext>
            </a:extLst>
          </p:cNvPr>
          <p:cNvPicPr>
            <a:picLocks noChangeAspect="1"/>
          </p:cNvPicPr>
          <p:nvPr/>
        </p:nvPicPr>
        <p:blipFill>
          <a:blip r:embed="rId5"/>
          <a:stretch>
            <a:fillRect/>
          </a:stretch>
        </p:blipFill>
        <p:spPr>
          <a:xfrm>
            <a:off x="6623529" y="3300984"/>
            <a:ext cx="2238926" cy="3200400"/>
          </a:xfrm>
          <a:prstGeom prst="rect">
            <a:avLst/>
          </a:prstGeom>
        </p:spPr>
      </p:pic>
      <p:pic>
        <p:nvPicPr>
          <p:cNvPr id="9" name="Picture 8">
            <a:extLst>
              <a:ext uri="{FF2B5EF4-FFF2-40B4-BE49-F238E27FC236}">
                <a16:creationId xmlns:a16="http://schemas.microsoft.com/office/drawing/2014/main" id="{EE5FFB96-21ED-0542-A910-3900C2D84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86" y="3300984"/>
            <a:ext cx="2253059" cy="3200400"/>
          </a:xfrm>
          <a:prstGeom prst="rect">
            <a:avLst/>
          </a:prstGeom>
        </p:spPr>
      </p:pic>
      <p:pic>
        <p:nvPicPr>
          <p:cNvPr id="10" name="Picture 9" descr="Icon&#10;&#10;Description automatically generated">
            <a:extLst>
              <a:ext uri="{FF2B5EF4-FFF2-40B4-BE49-F238E27FC236}">
                <a16:creationId xmlns:a16="http://schemas.microsoft.com/office/drawing/2014/main" id="{D49C2C97-3CE8-FD42-AF2E-06AB3392A2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750" y="3758185"/>
            <a:ext cx="914400" cy="914400"/>
          </a:xfrm>
          <a:prstGeom prst="rect">
            <a:avLst/>
          </a:prstGeom>
        </p:spPr>
      </p:pic>
      <p:sp>
        <p:nvSpPr>
          <p:cNvPr id="11" name="Title 1">
            <a:extLst>
              <a:ext uri="{FF2B5EF4-FFF2-40B4-BE49-F238E27FC236}">
                <a16:creationId xmlns:a16="http://schemas.microsoft.com/office/drawing/2014/main" id="{F1F8845B-A1B0-4D41-B302-B2FA773540B0}"/>
              </a:ext>
            </a:extLst>
          </p:cNvPr>
          <p:cNvSpPr>
            <a:spLocks noGrp="1"/>
          </p:cNvSpPr>
          <p:nvPr>
            <p:ph type="title"/>
          </p:nvPr>
        </p:nvSpPr>
        <p:spPr>
          <a:xfrm>
            <a:off x="571412" y="664581"/>
            <a:ext cx="11046000" cy="553530"/>
          </a:xfrm>
        </p:spPr>
        <p:txBody>
          <a:bodyPr/>
          <a:lstStyle/>
          <a:p>
            <a:r>
              <a:rPr lang="pt-BR" sz="2800"/>
              <a:t>Salesforce Authenticator: Registrar o aplicativo </a:t>
            </a:r>
            <a:r>
              <a:rPr lang="pt-BR" sz="1600" i="1"/>
              <a:t>continuação</a:t>
            </a:r>
          </a:p>
        </p:txBody>
      </p:sp>
      <p:sp>
        <p:nvSpPr>
          <p:cNvPr id="12" name="Rounded Rectangle 11">
            <a:extLst>
              <a:ext uri="{FF2B5EF4-FFF2-40B4-BE49-F238E27FC236}">
                <a16:creationId xmlns:a16="http://schemas.microsoft.com/office/drawing/2014/main" id="{286B51E8-E2A3-A14A-B97D-7E7E58BA9042}"/>
              </a:ext>
            </a:extLst>
          </p:cNvPr>
          <p:cNvSpPr/>
          <p:nvPr/>
        </p:nvSpPr>
        <p:spPr>
          <a:xfrm>
            <a:off x="1185747" y="50789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2E9062B2-A33F-6340-B361-9369AF78F341}"/>
              </a:ext>
            </a:extLst>
          </p:cNvPr>
          <p:cNvSpPr/>
          <p:nvPr/>
        </p:nvSpPr>
        <p:spPr>
          <a:xfrm>
            <a:off x="4137798" y="4488435"/>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CC510AB-81FF-4544-AA14-48D86257EE84}"/>
              </a:ext>
            </a:extLst>
          </p:cNvPr>
          <p:cNvSpPr/>
          <p:nvPr/>
        </p:nvSpPr>
        <p:spPr>
          <a:xfrm>
            <a:off x="6743700" y="5658572"/>
            <a:ext cx="1993900" cy="3993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2174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D315D1AA-6542-1146-AB16-CCC2BE671889}"/>
              </a:ext>
            </a:extLst>
          </p:cNvPr>
          <p:cNvPicPr>
            <a:picLocks noChangeAspect="1"/>
          </p:cNvPicPr>
          <p:nvPr/>
        </p:nvPicPr>
        <p:blipFill>
          <a:blip r:embed="rId2"/>
          <a:stretch>
            <a:fillRect/>
          </a:stretch>
        </p:blipFill>
        <p:spPr>
          <a:xfrm>
            <a:off x="3871635" y="3300984"/>
            <a:ext cx="1872265" cy="3200400"/>
          </a:xfrm>
          <a:prstGeom prst="rect">
            <a:avLst/>
          </a:prstGeom>
        </p:spPr>
      </p:pic>
      <p:pic>
        <p:nvPicPr>
          <p:cNvPr id="6" name="Picture 5" descr="A picture containing text, monitor, electronics, computer&#10;&#10;Description automatically generated">
            <a:extLst>
              <a:ext uri="{FF2B5EF4-FFF2-40B4-BE49-F238E27FC236}">
                <a16:creationId xmlns:a16="http://schemas.microsoft.com/office/drawing/2014/main" id="{A842AFD2-6765-3341-8783-D5482D2FB63A}"/>
              </a:ext>
            </a:extLst>
          </p:cNvPr>
          <p:cNvPicPr>
            <a:picLocks noChangeAspect="1"/>
          </p:cNvPicPr>
          <p:nvPr/>
        </p:nvPicPr>
        <p:blipFill>
          <a:blip r:embed="rId3"/>
          <a:stretch>
            <a:fillRect/>
          </a:stretch>
        </p:blipFill>
        <p:spPr>
          <a:xfrm>
            <a:off x="6371392" y="4110978"/>
            <a:ext cx="2743200" cy="1580411"/>
          </a:xfrm>
          <a:prstGeom prst="rect">
            <a:avLst/>
          </a:prstGeom>
        </p:spPr>
      </p:pic>
      <p:sp>
        <p:nvSpPr>
          <p:cNvPr id="7" name="Rectangle 6">
            <a:extLst>
              <a:ext uri="{FF2B5EF4-FFF2-40B4-BE49-F238E27FC236}">
                <a16:creationId xmlns:a16="http://schemas.microsoft.com/office/drawing/2014/main" id="{AD1C32BA-04FC-4644-8F6B-58FEE0B527B7}"/>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10. E você finaliza o login.</a:t>
            </a:r>
          </a:p>
        </p:txBody>
      </p:sp>
      <p:sp>
        <p:nvSpPr>
          <p:cNvPr id="9" name="Rectangle 8">
            <a:extLst>
              <a:ext uri="{FF2B5EF4-FFF2-40B4-BE49-F238E27FC236}">
                <a16:creationId xmlns:a16="http://schemas.microsoft.com/office/drawing/2014/main" id="{B8AFB369-E72A-BE4F-B05F-267F43ED66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9. E é isso! Você conectou o Salesforce Authenticator à sua conta com sucesso.</a:t>
            </a:r>
          </a:p>
        </p:txBody>
      </p:sp>
      <p:sp>
        <p:nvSpPr>
          <p:cNvPr id="10" name="Rectangle 9">
            <a:extLst>
              <a:ext uri="{FF2B5EF4-FFF2-40B4-BE49-F238E27FC236}">
                <a16:creationId xmlns:a16="http://schemas.microsoft.com/office/drawing/2014/main" id="{2AEED74B-AD2E-254D-94B8-17F7BA70B2D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8. No Salesforce Authenticator, verifique se os detalhes de conexão estão corretos e toque em </a:t>
            </a:r>
            <a:r>
              <a:rPr lang="pt-BR" b="1"/>
              <a:t>Conectar</a:t>
            </a:r>
            <a:r>
              <a:rPr lang="pt-BR"/>
              <a:t>.</a:t>
            </a:r>
          </a:p>
        </p:txBody>
      </p:sp>
      <p:pic>
        <p:nvPicPr>
          <p:cNvPr id="12" name="Picture 11" descr="Graphical user interface, application, Teams&#10;&#10;Description automatically generated">
            <a:extLst>
              <a:ext uri="{FF2B5EF4-FFF2-40B4-BE49-F238E27FC236}">
                <a16:creationId xmlns:a16="http://schemas.microsoft.com/office/drawing/2014/main" id="{3186845E-33CC-134C-9DF3-7DB900FDE6A3}"/>
              </a:ext>
            </a:extLst>
          </p:cNvPr>
          <p:cNvPicPr>
            <a:picLocks noChangeAspect="1"/>
          </p:cNvPicPr>
          <p:nvPr/>
        </p:nvPicPr>
        <p:blipFill>
          <a:blip r:embed="rId4"/>
          <a:stretch>
            <a:fillRect/>
          </a:stretch>
        </p:blipFill>
        <p:spPr>
          <a:xfrm>
            <a:off x="1041847" y="3300984"/>
            <a:ext cx="1624818" cy="3200400"/>
          </a:xfrm>
          <a:prstGeom prst="rect">
            <a:avLst/>
          </a:prstGeom>
        </p:spPr>
      </p:pic>
      <p:sp>
        <p:nvSpPr>
          <p:cNvPr id="11" name="Title 1">
            <a:extLst>
              <a:ext uri="{FF2B5EF4-FFF2-40B4-BE49-F238E27FC236}">
                <a16:creationId xmlns:a16="http://schemas.microsoft.com/office/drawing/2014/main" id="{A6175C59-C2E2-3B4E-8761-AF568414C99B}"/>
              </a:ext>
            </a:extLst>
          </p:cNvPr>
          <p:cNvSpPr>
            <a:spLocks noGrp="1"/>
          </p:cNvSpPr>
          <p:nvPr>
            <p:ph type="title"/>
          </p:nvPr>
        </p:nvSpPr>
        <p:spPr>
          <a:xfrm>
            <a:off x="571412" y="664581"/>
            <a:ext cx="11046000" cy="553530"/>
          </a:xfrm>
        </p:spPr>
        <p:txBody>
          <a:bodyPr/>
          <a:lstStyle/>
          <a:p>
            <a:r>
              <a:rPr lang="pt-BR" sz="2800"/>
              <a:t>Salesforce Authenticator: Registrar o aplicativo </a:t>
            </a:r>
            <a:r>
              <a:rPr lang="pt-BR" sz="1600" i="1"/>
              <a:t>continuação</a:t>
            </a:r>
          </a:p>
        </p:txBody>
      </p:sp>
      <p:sp>
        <p:nvSpPr>
          <p:cNvPr id="13" name="Rounded Rectangle 12">
            <a:extLst>
              <a:ext uri="{FF2B5EF4-FFF2-40B4-BE49-F238E27FC236}">
                <a16:creationId xmlns:a16="http://schemas.microsoft.com/office/drawing/2014/main" id="{ADF8EFF4-F2D6-8B4A-86D9-503BD87D7F4A}"/>
              </a:ext>
            </a:extLst>
          </p:cNvPr>
          <p:cNvSpPr/>
          <p:nvPr/>
        </p:nvSpPr>
        <p:spPr>
          <a:xfrm>
            <a:off x="1171587" y="4388572"/>
            <a:ext cx="1339937" cy="627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847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pt-BR"/>
              <a:t>1. Na tela de login, insira seu nome de usuário e uma senha normalmente.</a:t>
            </a:r>
          </a:p>
          <a:p>
            <a:pPr algn="ctr"/>
            <a:r>
              <a:rPr lang="pt-BR"/>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pt-BR"/>
              <a:t>2. O Salesforce solicita o uso do Salesforce Authenticator para verificar sua identidade.</a:t>
            </a:r>
          </a:p>
          <a:p>
            <a:endParaRPr lang="en-US" dirty="0"/>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pt-BR"/>
              <a:t>3. No dispositivo móvel, responda à notificação por push para abrir o Salesforce Authenticator.</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pt-BR"/>
              <a:t>4. No Salesforce Authenticator, verifique se a solicitação de login é sua e, então, toque em </a:t>
            </a:r>
            <a:r>
              <a:rPr lang="pt-BR" b="1"/>
              <a:t>Aprovar</a:t>
            </a:r>
            <a:r>
              <a:rPr lang="pt-BR"/>
              <a:t>.</a:t>
            </a:r>
          </a:p>
          <a:p>
            <a:endParaRPr lang="en-US" dirty="0"/>
          </a:p>
          <a:p>
            <a:r>
              <a:rPr lang="pt-BR"/>
              <a:t>Você fez login com sucesso em sua conta.</a:t>
            </a:r>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64581"/>
            <a:ext cx="11046000" cy="553530"/>
          </a:xfrm>
        </p:spPr>
        <p:txBody>
          <a:bodyPr/>
          <a:lstStyle/>
          <a:p>
            <a:r>
              <a:rPr lang="pt-BR" sz="2800"/>
              <a:t>Salesforce Authenticator: Login</a:t>
            </a:r>
          </a:p>
        </p:txBody>
      </p:sp>
      <p:sp>
        <p:nvSpPr>
          <p:cNvPr id="11" name="Text Placeholder 3">
            <a:extLst>
              <a:ext uri="{FF2B5EF4-FFF2-40B4-BE49-F238E27FC236}">
                <a16:creationId xmlns:a16="http://schemas.microsoft.com/office/drawing/2014/main" id="{8B90C52A-5F7D-8742-8324-D3CE4E09F71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todos os produtos]</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pic>
        <p:nvPicPr>
          <p:cNvPr id="1318" name="Google Shape;1318;p165"/>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319" name="Google Shape;1319;p165"/>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lvl="0">
              <a:lnSpc>
                <a:spcPct val="95000"/>
              </a:lnSpc>
            </a:pPr>
            <a:r>
              <a:rPr lang="pt-BR" sz="3100" b="1" dirty="0">
                <a:solidFill>
                  <a:srgbClr val="205CA0"/>
                </a:solidFill>
                <a:latin typeface="Salesforce Sans"/>
              </a:rPr>
              <a:t>Aplicativos autenticadores de terceiros</a:t>
            </a:r>
            <a:endParaRPr sz="3100" b="1" dirty="0">
              <a:solidFill>
                <a:srgbClr val="205CA0"/>
              </a:solidFill>
              <a:latin typeface="Salesforce Sans"/>
              <a:ea typeface="Salesforce Sans"/>
              <a:cs typeface="Salesforce Sans"/>
              <a:sym typeface="Salesforce Sans"/>
            </a:endParaRPr>
          </a:p>
        </p:txBody>
      </p:sp>
      <p:sp>
        <p:nvSpPr>
          <p:cNvPr id="1320" name="Google Shape;1320;p165"/>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21" name="Google Shape;1321;p165"/>
          <p:cNvSpPr txBox="1"/>
          <p:nvPr/>
        </p:nvSpPr>
        <p:spPr>
          <a:xfrm>
            <a:off x="463745" y="1184600"/>
            <a:ext cx="8286849" cy="1171500"/>
          </a:xfrm>
          <a:prstGeom prst="rect">
            <a:avLst/>
          </a:prstGeom>
          <a:noFill/>
          <a:ln>
            <a:noFill/>
          </a:ln>
        </p:spPr>
        <p:txBody>
          <a:bodyPr spcFirstLastPara="1" wrap="square" lIns="121875" tIns="121875" rIns="121875" bIns="121875" anchor="t" anchorCtr="0">
            <a:noAutofit/>
          </a:bodyPr>
          <a:lstStyle/>
          <a:p>
            <a:pPr lvl="0">
              <a:lnSpc>
                <a:spcPct val="115000"/>
              </a:lnSpc>
            </a:pPr>
            <a:r>
              <a:rPr lang="pt-BR" sz="1900" dirty="0">
                <a:latin typeface="Salesforce Sans"/>
              </a:rPr>
              <a:t>O </a:t>
            </a:r>
            <a:r>
              <a:rPr lang="pt-BR" sz="1900" dirty="0" err="1">
                <a:latin typeface="Salesforce Sans"/>
              </a:rPr>
              <a:t>Salesforce</a:t>
            </a:r>
            <a:r>
              <a:rPr lang="pt-BR" sz="1900" dirty="0">
                <a:latin typeface="Salesforce Sans"/>
              </a:rPr>
              <a:t> oferece suporte a qualquer aplicativo de autenticação que gera códigos temporários com base em algoritmos OATH de senha de uso único por tempo limitado (TOTP</a:t>
            </a:r>
            <a:r>
              <a:rPr lang="en-IE" sz="1900" dirty="0">
                <a:latin typeface="Salesforce Sans"/>
              </a:rPr>
              <a:t>)</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pt-BR" sz="1600" dirty="0">
                <a:latin typeface="Salesforce Sans"/>
              </a:rPr>
              <a:t>especificado em</a:t>
            </a:r>
            <a:r>
              <a:rPr lang="en-US" sz="1600" dirty="0">
                <a:latin typeface="Salesforce Sans"/>
                <a:ea typeface="Salesforce Sans"/>
                <a:cs typeface="Salesforce Sans"/>
                <a:sym typeface="Salesforce Sans"/>
              </a:rPr>
              <a:t> </a:t>
            </a:r>
            <a:r>
              <a:rPr lang="en-US" sz="1600" u="sng" dirty="0">
                <a:solidFill>
                  <a:srgbClr val="1155CC"/>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RFC 6238</a:t>
            </a:r>
            <a:r>
              <a:rPr lang="en-US" sz="1600" dirty="0">
                <a:latin typeface="Salesforce Sans"/>
                <a:ea typeface="Salesforce Sans"/>
                <a:cs typeface="Salesforce Sans"/>
                <a:sym typeface="Salesforce Sans"/>
              </a:rPr>
              <a:t>). </a:t>
            </a:r>
            <a:endParaRPr sz="1900" dirty="0">
              <a:latin typeface="Salesforce Sans"/>
              <a:ea typeface="Salesforce Sans"/>
              <a:cs typeface="Salesforce Sans"/>
              <a:sym typeface="Salesforce Sans"/>
            </a:endParaRPr>
          </a:p>
        </p:txBody>
      </p:sp>
      <p:pic>
        <p:nvPicPr>
          <p:cNvPr id="1322" name="Google Shape;1322;p165"/>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323" name="Google Shape;1323;p165"/>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324" name="Google Shape;1324;p165"/>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325" name="Google Shape;1325;p165"/>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Google Authenticator</a:t>
            </a:r>
            <a:endParaRPr sz="1900">
              <a:latin typeface="Salesforce Sans"/>
              <a:ea typeface="Salesforce Sans"/>
              <a:cs typeface="Salesforce Sans"/>
              <a:sym typeface="Salesforce Sans"/>
            </a:endParaRPr>
          </a:p>
        </p:txBody>
      </p:sp>
      <p:sp>
        <p:nvSpPr>
          <p:cNvPr id="1326" name="Google Shape;1326;p165"/>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Microsoft Authenticator</a:t>
            </a:r>
            <a:endParaRPr sz="1900"/>
          </a:p>
        </p:txBody>
      </p:sp>
      <p:sp>
        <p:nvSpPr>
          <p:cNvPr id="1327" name="Google Shape;1327;p165"/>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328" name="Google Shape;1328;p165"/>
          <p:cNvSpPr txBox="1"/>
          <p:nvPr/>
        </p:nvSpPr>
        <p:spPr>
          <a:xfrm>
            <a:off x="1509823" y="4270131"/>
            <a:ext cx="3093522" cy="577500"/>
          </a:xfrm>
          <a:prstGeom prst="rect">
            <a:avLst/>
          </a:prstGeom>
          <a:noFill/>
          <a:ln>
            <a:noFill/>
          </a:ln>
        </p:spPr>
        <p:txBody>
          <a:bodyPr spcFirstLastPara="1" wrap="square" lIns="121875" tIns="121875" rIns="121875" bIns="121875" anchor="t" anchorCtr="0">
            <a:noAutofit/>
          </a:bodyPr>
          <a:lstStyle/>
          <a:p>
            <a:pPr lvl="0" algn="ctr">
              <a:lnSpc>
                <a:spcPct val="115000"/>
              </a:lnSpc>
            </a:pPr>
            <a:r>
              <a:rPr lang="pt-BR" sz="1900" b="1" dirty="0">
                <a:solidFill>
                  <a:schemeClr val="dk1"/>
                </a:solidFill>
                <a:latin typeface="Salesforce Sans"/>
              </a:rPr>
              <a:t>Aplicativos mais usados</a:t>
            </a:r>
            <a:r>
              <a:rPr lang="en-IE" sz="1900" b="1" dirty="0">
                <a:solidFill>
                  <a:schemeClr val="dk1"/>
                </a:solidFill>
                <a:latin typeface="Salesforce Sans"/>
              </a:rPr>
              <a:t> </a:t>
            </a:r>
            <a:endParaRPr sz="1900" dirty="0"/>
          </a:p>
        </p:txBody>
      </p:sp>
      <p:pic>
        <p:nvPicPr>
          <p:cNvPr id="1329" name="Google Shape;1329;p165"/>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330" name="Google Shape;1330;p165"/>
          <p:cNvSpPr txBox="1"/>
          <p:nvPr/>
        </p:nvSpPr>
        <p:spPr>
          <a:xfrm>
            <a:off x="463746" y="2350142"/>
            <a:ext cx="8120429" cy="916500"/>
          </a:xfrm>
          <a:prstGeom prst="rect">
            <a:avLst/>
          </a:prstGeom>
          <a:noFill/>
          <a:ln>
            <a:noFill/>
          </a:ln>
        </p:spPr>
        <p:txBody>
          <a:bodyPr spcFirstLastPara="1" wrap="square" lIns="121875" tIns="121875" rIns="121875" bIns="121875" anchor="t" anchorCtr="0">
            <a:noAutofit/>
          </a:bodyPr>
          <a:lstStyle/>
          <a:p>
            <a:pPr lvl="0">
              <a:lnSpc>
                <a:spcPct val="115000"/>
              </a:lnSpc>
            </a:pPr>
            <a:r>
              <a:rPr lang="pt-BR" sz="1900" dirty="0">
                <a:latin typeface="Salesforce Sans"/>
              </a:rPr>
              <a:t>Para fazer </a:t>
            </a:r>
            <a:r>
              <a:rPr lang="pt-BR" sz="1900" dirty="0" err="1">
                <a:latin typeface="Salesforce Sans"/>
              </a:rPr>
              <a:t>login</a:t>
            </a:r>
            <a:r>
              <a:rPr lang="pt-BR" sz="1900" dirty="0">
                <a:latin typeface="Salesforce Sans"/>
              </a:rPr>
              <a:t> com esse tipo de método de verificação, obtenha um código no aplicativo e, então, insira esse código durante o processo de </a:t>
            </a:r>
            <a:r>
              <a:rPr lang="pt-BR" sz="1900" dirty="0" err="1">
                <a:latin typeface="Salesforce Sans"/>
              </a:rPr>
              <a:t>login</a:t>
            </a:r>
            <a:r>
              <a:rPr lang="pt-BR" sz="1900" dirty="0">
                <a:latin typeface="Salesforce Sans"/>
              </a:rPr>
              <a:t> do </a:t>
            </a:r>
            <a:r>
              <a:rPr lang="pt-BR" sz="1900" dirty="0" err="1">
                <a:latin typeface="Salesforce Sans"/>
              </a:rPr>
              <a:t>Salesforce</a:t>
            </a:r>
            <a:r>
              <a:rPr lang="pt-BR" sz="1900" dirty="0">
                <a:latin typeface="Salesforce Sans"/>
              </a:rPr>
              <a:t>.</a:t>
            </a:r>
            <a:endParaRPr sz="1900" dirty="0">
              <a:latin typeface="Salesforce Sans"/>
              <a:sym typeface="Salesforce Sans"/>
            </a:endParaRPr>
          </a:p>
        </p:txBody>
      </p:sp>
      <p:sp>
        <p:nvSpPr>
          <p:cNvPr id="1331" name="Google Shape;1331;p165"/>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lvl="0">
              <a:lnSpc>
                <a:spcPct val="115000"/>
              </a:lnSpc>
            </a:pPr>
            <a:r>
              <a:rPr lang="pt-BR" sz="1900" dirty="0">
                <a:latin typeface="Salesforce Sans"/>
              </a:rPr>
              <a:t>Os aplicativos TOTP não precisam de conexão</a:t>
            </a:r>
            <a:r>
              <a:rPr lang="pt-BR" dirty="0"/>
              <a:t> </a:t>
            </a:r>
            <a:r>
              <a:rPr lang="pt-BR" sz="1900" dirty="0">
                <a:latin typeface="Salesforce Sans"/>
              </a:rPr>
              <a:t>à internet </a:t>
            </a:r>
            <a:br>
              <a:rPr lang="pt-BR" sz="1900" dirty="0">
                <a:latin typeface="Salesforce Sans"/>
              </a:rPr>
            </a:br>
            <a:r>
              <a:rPr lang="pt-BR" sz="1900" dirty="0">
                <a:latin typeface="Salesforce Sans"/>
              </a:rPr>
              <a:t>ou de dados.</a:t>
            </a:r>
            <a:endParaRPr sz="1900" dirty="0">
              <a:latin typeface="Salesforce Sans"/>
              <a:sym typeface="Salesforce Sans"/>
            </a:endParaRPr>
          </a:p>
        </p:txBody>
      </p:sp>
    </p:spTree>
    <p:extLst>
      <p:ext uri="{BB962C8B-B14F-4D97-AF65-F5344CB8AC3E}">
        <p14:creationId xmlns:p14="http://schemas.microsoft.com/office/powerpoint/2010/main" val="4528465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 Instalar um autenticador de terceiros em seu dispositivo móvel. Os aplicativos estão disponíveis na Apple App Store ou Google Play.</a:t>
            </a:r>
          </a:p>
          <a:p>
            <a:pPr algn="ctr"/>
            <a:r>
              <a:rPr lang="pt-BR"/>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2. Em seu computador, faça login em sua conta. Será solicitado que você verifique sua identidade com um código único por email ou mensagem de texto.</a:t>
            </a:r>
          </a:p>
          <a:p>
            <a:pPr algn="ctr"/>
            <a:r>
              <a:rPr lang="pt-BR"/>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3. A tela Conectar o Salesforce Authenticator é exibida por padrão. Clique em </a:t>
            </a:r>
            <a:r>
              <a:rPr lang="pt-BR" b="1"/>
              <a:t>Selecionar outro método de verificação</a:t>
            </a:r>
            <a:r>
              <a:rPr lang="pt-BR"/>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3"/>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4"/>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4. Selecione </a:t>
            </a:r>
            <a:r>
              <a:rPr lang="pt-BR" b="1"/>
              <a:t>Usar códigos de verificação de um aplicativo autenticador</a:t>
            </a:r>
            <a:r>
              <a:rPr lang="pt-BR"/>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B311E67C-A03E-E24F-9CB9-CD99BA4E64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282943"/>
            <a:ext cx="1866900"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64581"/>
            <a:ext cx="11046000" cy="553530"/>
          </a:xfrm>
        </p:spPr>
        <p:txBody>
          <a:bodyPr/>
          <a:lstStyle/>
          <a:p>
            <a:r>
              <a:rPr lang="pt-BR" sz="2700" dirty="0"/>
              <a:t>Aplicativos autenticadores de terceiros: Registrar um aplicativo</a:t>
            </a:r>
          </a:p>
        </p:txBody>
      </p:sp>
      <p:sp>
        <p:nvSpPr>
          <p:cNvPr id="12" name="Text Placeholder 3">
            <a:extLst>
              <a:ext uri="{FF2B5EF4-FFF2-40B4-BE49-F238E27FC236}">
                <a16:creationId xmlns:a16="http://schemas.microsoft.com/office/drawing/2014/main" id="{B270E85A-4F7B-B747-8985-3B3B9D9323CD}"/>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produtos criados no Salesforce Platform]</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817941" y="4571999"/>
            <a:ext cx="1688259" cy="15475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2136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5. A tela do aplicativo Conectar um autenticador é exibida.</a:t>
            </a:r>
          </a:p>
          <a:p>
            <a:pPr algn="ctr"/>
            <a:r>
              <a:rPr lang="pt-BR"/>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6. Em seu dispositivo móvel, abra seu aplicativo autenticador e selecione para adicionar uma nova conta.</a:t>
            </a:r>
          </a:p>
          <a:p>
            <a:pPr algn="ctr"/>
            <a:endParaRPr lang="en-US" dirty="0"/>
          </a:p>
          <a:p>
            <a:pPr algn="ctr"/>
            <a:r>
              <a:rPr lang="pt-BR"/>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7. Use o aplicativo autenticador para verificar o código de barras QR exibido em seu computador. </a:t>
            </a:r>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pt-BR"/>
              <a:t>8. O aplicativo autenticador está conectado à sua conta. O aplicativo inicia automaticamente a geração de códigos únicos de tempo limitado.</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pt-BR" sz="2700" dirty="0"/>
              <a:t>Aplicativos autenticadores de terceiros: Registrar um aplicativo </a:t>
            </a:r>
            <a:r>
              <a:rPr lang="pt-BR" sz="1600" i="1" dirty="0"/>
              <a:t>continuação</a:t>
            </a: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1796FE-07D0-9B4F-BFAD-23F779928842}"/>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9. Em seu computador, insira o código gerado pelo aplicativo autenticador no campo Código de verificação e clique em </a:t>
            </a:r>
            <a:r>
              <a:rPr lang="pt-BR" b="1"/>
              <a:t>Conectar</a:t>
            </a:r>
            <a:r>
              <a:rPr lang="pt-BR"/>
              <a:t>. </a:t>
            </a:r>
          </a:p>
          <a:p>
            <a:r>
              <a:rPr lang="pt-BR"/>
              <a:t> </a:t>
            </a:r>
          </a:p>
        </p:txBody>
      </p:sp>
      <p:sp>
        <p:nvSpPr>
          <p:cNvPr id="6" name="Rectangle 5">
            <a:extLst>
              <a:ext uri="{FF2B5EF4-FFF2-40B4-BE49-F238E27FC236}">
                <a16:creationId xmlns:a16="http://schemas.microsoft.com/office/drawing/2014/main" id="{63C76A3C-92C5-E841-84EB-1EF77332A11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10. E é isso! Você conectou com sucesso seu aplicativo autenticador de terceiros à sua conta e finalizou o login.</a:t>
            </a:r>
          </a:p>
          <a:p>
            <a:endParaRPr lang="en-US" dirty="0"/>
          </a:p>
          <a:p>
            <a:pPr algn="ctr"/>
            <a:endParaRPr lang="en-US" dirty="0"/>
          </a:p>
          <a:p>
            <a:pPr algn="ctr"/>
            <a:r>
              <a:rPr lang="pt-BR"/>
              <a:t> </a:t>
            </a:r>
          </a:p>
        </p:txBody>
      </p:sp>
      <p:pic>
        <p:nvPicPr>
          <p:cNvPr id="7" name="Picture 6" descr="Qr code&#10;&#10;Description automatically generated">
            <a:extLst>
              <a:ext uri="{FF2B5EF4-FFF2-40B4-BE49-F238E27FC236}">
                <a16:creationId xmlns:a16="http://schemas.microsoft.com/office/drawing/2014/main" id="{8FD47F18-2AFF-9740-A42E-41676F03A2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70F73190-27C7-2E4E-A938-76448E77B9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75130C82-A2BC-964D-B7C7-707D421CCAAA}"/>
              </a:ext>
            </a:extLst>
          </p:cNvPr>
          <p:cNvSpPr>
            <a:spLocks noGrp="1"/>
          </p:cNvSpPr>
          <p:nvPr>
            <p:ph type="title"/>
          </p:nvPr>
        </p:nvSpPr>
        <p:spPr>
          <a:xfrm>
            <a:off x="571412" y="664581"/>
            <a:ext cx="11046000" cy="553530"/>
          </a:xfrm>
        </p:spPr>
        <p:txBody>
          <a:bodyPr/>
          <a:lstStyle/>
          <a:p>
            <a:r>
              <a:rPr lang="pt-BR" sz="2700" dirty="0"/>
              <a:t>Aplicativos autenticadores de terceiros: Registrar um aplicativo </a:t>
            </a:r>
            <a:r>
              <a:rPr lang="pt-BR" sz="1600" i="1" dirty="0"/>
              <a:t>continuação</a:t>
            </a:r>
          </a:p>
        </p:txBody>
      </p:sp>
      <p:sp>
        <p:nvSpPr>
          <p:cNvPr id="10" name="Rounded Rectangle 9">
            <a:extLst>
              <a:ext uri="{FF2B5EF4-FFF2-40B4-BE49-F238E27FC236}">
                <a16:creationId xmlns:a16="http://schemas.microsoft.com/office/drawing/2014/main" id="{A305FF7B-8CF9-BF46-87A2-7EDCB91FA794}"/>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32101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0F4978-D13C-384A-99D4-39F54A0DD30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 Instalar um autenticador de terceiros em seu dispositivo móvel. Os aplicativos estão disponíveis na Apple App Store ou Google Play.</a:t>
            </a:r>
          </a:p>
          <a:p>
            <a:pPr algn="ctr"/>
            <a:r>
              <a:rPr lang="pt-BR"/>
              <a:t> </a:t>
            </a:r>
          </a:p>
        </p:txBody>
      </p:sp>
      <p:sp>
        <p:nvSpPr>
          <p:cNvPr id="3" name="Rectangle 2">
            <a:extLst>
              <a:ext uri="{FF2B5EF4-FFF2-40B4-BE49-F238E27FC236}">
                <a16:creationId xmlns:a16="http://schemas.microsoft.com/office/drawing/2014/main" id="{5F53F914-F9C4-4D4F-A7B7-29F1E0464C7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2. Em seu computador, faça login em sua conta. Será solicitado que você verifique sua identidade com um código único por email ou mensagem de texto.</a:t>
            </a:r>
          </a:p>
          <a:p>
            <a:pPr algn="ctr"/>
            <a:r>
              <a:rPr lang="pt-BR"/>
              <a:t> </a:t>
            </a:r>
          </a:p>
        </p:txBody>
      </p:sp>
      <p:sp>
        <p:nvSpPr>
          <p:cNvPr id="4" name="Rectangle 3">
            <a:extLst>
              <a:ext uri="{FF2B5EF4-FFF2-40B4-BE49-F238E27FC236}">
                <a16:creationId xmlns:a16="http://schemas.microsoft.com/office/drawing/2014/main" id="{6530BD74-39F7-0543-A18F-98E46A38A364}"/>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3. Selecione </a:t>
            </a:r>
            <a:r>
              <a:rPr lang="pt-BR" b="1"/>
              <a:t>Gerador de senha de uso único</a:t>
            </a:r>
            <a:r>
              <a:rPr lang="pt-BR"/>
              <a:t> na lista de métodos de verificação.</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3203D91E-4A50-F24D-B76C-18903C603FFF}"/>
              </a:ext>
            </a:extLst>
          </p:cNvPr>
          <p:cNvPicPr>
            <a:picLocks noChangeAspect="1"/>
          </p:cNvPicPr>
          <p:nvPr/>
        </p:nvPicPr>
        <p:blipFill>
          <a:blip r:embed="rId3"/>
          <a:stretch>
            <a:fillRect/>
          </a:stretch>
        </p:blipFill>
        <p:spPr>
          <a:xfrm>
            <a:off x="3555798" y="3300984"/>
            <a:ext cx="2503940" cy="3200400"/>
          </a:xfrm>
          <a:prstGeom prst="rect">
            <a:avLst/>
          </a:prstGeom>
        </p:spPr>
      </p:pic>
      <p:sp>
        <p:nvSpPr>
          <p:cNvPr id="6" name="Rectangle 5">
            <a:extLst>
              <a:ext uri="{FF2B5EF4-FFF2-40B4-BE49-F238E27FC236}">
                <a16:creationId xmlns:a16="http://schemas.microsoft.com/office/drawing/2014/main" id="{04428534-453B-D249-8546-FD57C9681078}"/>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4. A tela do aplicativo Conectar um autenticador é exibida. </a:t>
            </a:r>
          </a:p>
        </p:txBody>
      </p:sp>
      <p:pic>
        <p:nvPicPr>
          <p:cNvPr id="7" name="Picture 6">
            <a:extLst>
              <a:ext uri="{FF2B5EF4-FFF2-40B4-BE49-F238E27FC236}">
                <a16:creationId xmlns:a16="http://schemas.microsoft.com/office/drawing/2014/main" id="{8130F4FD-0C5A-CD49-A0E2-89025EB236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6192" y="3300984"/>
            <a:ext cx="2133600" cy="3200400"/>
          </a:xfrm>
          <a:prstGeom prst="rect">
            <a:avLst/>
          </a:prstGeom>
        </p:spPr>
      </p:pic>
      <p:pic>
        <p:nvPicPr>
          <p:cNvPr id="8" name="Picture 7" descr="Qr code&#10;&#10;Description automatically generated">
            <a:extLst>
              <a:ext uri="{FF2B5EF4-FFF2-40B4-BE49-F238E27FC236}">
                <a16:creationId xmlns:a16="http://schemas.microsoft.com/office/drawing/2014/main" id="{ED8A73AC-F1F7-E842-8779-F4C318E839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1711" y="3300984"/>
            <a:ext cx="1853009" cy="3200400"/>
          </a:xfrm>
          <a:prstGeom prst="rect">
            <a:avLst/>
          </a:prstGeom>
        </p:spPr>
      </p:pic>
      <p:sp>
        <p:nvSpPr>
          <p:cNvPr id="9" name="Title 1">
            <a:extLst>
              <a:ext uri="{FF2B5EF4-FFF2-40B4-BE49-F238E27FC236}">
                <a16:creationId xmlns:a16="http://schemas.microsoft.com/office/drawing/2014/main" id="{05CBD1BE-62C2-AD47-B90D-C985BC711F3F}"/>
              </a:ext>
            </a:extLst>
          </p:cNvPr>
          <p:cNvSpPr>
            <a:spLocks noGrp="1"/>
          </p:cNvSpPr>
          <p:nvPr>
            <p:ph type="title"/>
          </p:nvPr>
        </p:nvSpPr>
        <p:spPr>
          <a:xfrm>
            <a:off x="571412" y="664581"/>
            <a:ext cx="11046000" cy="553530"/>
          </a:xfrm>
        </p:spPr>
        <p:txBody>
          <a:bodyPr/>
          <a:lstStyle/>
          <a:p>
            <a:r>
              <a:rPr lang="pt-BR" sz="2700" dirty="0"/>
              <a:t>Aplicativos autenticadores de terceiros: Registrar um aplicativo</a:t>
            </a:r>
          </a:p>
        </p:txBody>
      </p:sp>
      <p:sp>
        <p:nvSpPr>
          <p:cNvPr id="10" name="Text Placeholder 3">
            <a:extLst>
              <a:ext uri="{FF2B5EF4-FFF2-40B4-BE49-F238E27FC236}">
                <a16:creationId xmlns:a16="http://schemas.microsoft.com/office/drawing/2014/main" id="{2FCBEAB8-68B1-C34B-984F-7309C8962CEF}"/>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outros produtos do Salesforce]</a:t>
            </a:r>
          </a:p>
        </p:txBody>
      </p:sp>
      <p:pic>
        <p:nvPicPr>
          <p:cNvPr id="11" name="Picture 10" descr="Graphical user interface, text&#10;&#10;Description automatically generated">
            <a:extLst>
              <a:ext uri="{FF2B5EF4-FFF2-40B4-BE49-F238E27FC236}">
                <a16:creationId xmlns:a16="http://schemas.microsoft.com/office/drawing/2014/main" id="{301919B7-51C8-D045-8177-D94AFBB058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529B2F09-698B-CA4F-8AFB-57059681757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3" name="Rounded Rectangle 12">
            <a:extLst>
              <a:ext uri="{FF2B5EF4-FFF2-40B4-BE49-F238E27FC236}">
                <a16:creationId xmlns:a16="http://schemas.microsoft.com/office/drawing/2014/main" id="{96C5A964-A440-0C41-B3AF-A0200ECAD1C3}"/>
              </a:ext>
            </a:extLst>
          </p:cNvPr>
          <p:cNvSpPr/>
          <p:nvPr/>
        </p:nvSpPr>
        <p:spPr>
          <a:xfrm>
            <a:off x="6845300" y="5658573"/>
            <a:ext cx="1790700" cy="53484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773080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pt-BR" sz="3200"/>
              <a:t>Autenticação multifator (MFA)</a:t>
            </a:r>
          </a:p>
        </p:txBody>
      </p:sp>
      <p:sp>
        <p:nvSpPr>
          <p:cNvPr id="1081" name="Google Shape;1081;p154"/>
          <p:cNvSpPr txBox="1">
            <a:spLocks noGrp="1"/>
          </p:cNvSpPr>
          <p:nvPr>
            <p:ph type="subTitle" idx="1"/>
          </p:nvPr>
        </p:nvSpPr>
        <p:spPr>
          <a:xfrm>
            <a:off x="501856" y="3397029"/>
            <a:ext cx="5439600"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pt-BR"/>
              <a:t>Garantir o acesso à conta do usuário</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pt-BR"/>
              <a:t>Título</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pt-BR"/>
              <a:t>Nome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472A04-3B91-CE42-A068-40706FA1AAEE}"/>
              </a:ext>
            </a:extLst>
          </p:cNvPr>
          <p:cNvSpPr/>
          <p:nvPr/>
        </p:nvSpPr>
        <p:spPr>
          <a:xfrm>
            <a:off x="566928" y="1499616"/>
            <a:ext cx="2574656" cy="1645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5. Em seu dispositivo móvel, abra seu aplicativo autenticador e selecione para adicionar uma nova conta.</a:t>
            </a:r>
          </a:p>
          <a:p>
            <a:pPr algn="ctr"/>
            <a:endParaRPr lang="en-US" dirty="0"/>
          </a:p>
          <a:p>
            <a:pPr algn="ctr"/>
            <a:r>
              <a:rPr lang="pt-BR"/>
              <a:t> </a:t>
            </a:r>
          </a:p>
        </p:txBody>
      </p:sp>
      <p:sp>
        <p:nvSpPr>
          <p:cNvPr id="3" name="Rectangle 2">
            <a:extLst>
              <a:ext uri="{FF2B5EF4-FFF2-40B4-BE49-F238E27FC236}">
                <a16:creationId xmlns:a16="http://schemas.microsoft.com/office/drawing/2014/main" id="{34D4FDAF-00C8-E74C-83EA-CA6F92C0BAE4}"/>
              </a:ext>
            </a:extLst>
          </p:cNvPr>
          <p:cNvSpPr/>
          <p:nvPr/>
        </p:nvSpPr>
        <p:spPr>
          <a:xfrm>
            <a:off x="3520440" y="1499616"/>
            <a:ext cx="2574656" cy="1645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6. Use o aplicativo autenticador para verificar o código de barras QR exibido em seu computador. </a:t>
            </a:r>
          </a:p>
          <a:p>
            <a:r>
              <a:rPr lang="pt-BR"/>
              <a:t> </a:t>
            </a:r>
          </a:p>
          <a:p>
            <a:pPr algn="ctr"/>
            <a:endParaRPr lang="en-US" dirty="0"/>
          </a:p>
          <a:p>
            <a:pPr algn="ctr"/>
            <a:r>
              <a:rPr lang="pt-BR"/>
              <a:t> </a:t>
            </a:r>
          </a:p>
        </p:txBody>
      </p:sp>
      <p:sp>
        <p:nvSpPr>
          <p:cNvPr id="4" name="Rectangle 3">
            <a:extLst>
              <a:ext uri="{FF2B5EF4-FFF2-40B4-BE49-F238E27FC236}">
                <a16:creationId xmlns:a16="http://schemas.microsoft.com/office/drawing/2014/main" id="{DC0DA788-E945-DC40-B953-DA6D071CD71F}"/>
              </a:ext>
            </a:extLst>
          </p:cNvPr>
          <p:cNvSpPr/>
          <p:nvPr/>
        </p:nvSpPr>
        <p:spPr>
          <a:xfrm>
            <a:off x="6455664" y="1499616"/>
            <a:ext cx="2574656" cy="1645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7. O aplicativo autenticador está conectado à sua conta. O aplicativo inicia automaticamente a geração de códigos únicos de tempo limitado.</a:t>
            </a:r>
          </a:p>
          <a:p>
            <a:pPr algn="ctr"/>
            <a:endParaRPr lang="en-US" dirty="0"/>
          </a:p>
        </p:txBody>
      </p:sp>
      <p:sp>
        <p:nvSpPr>
          <p:cNvPr id="5" name="Rectangle 4">
            <a:extLst>
              <a:ext uri="{FF2B5EF4-FFF2-40B4-BE49-F238E27FC236}">
                <a16:creationId xmlns:a16="http://schemas.microsoft.com/office/drawing/2014/main" id="{0BA19F0B-8E2B-9840-96B1-272EDB5DA9B2}"/>
              </a:ext>
            </a:extLst>
          </p:cNvPr>
          <p:cNvSpPr/>
          <p:nvPr/>
        </p:nvSpPr>
        <p:spPr>
          <a:xfrm>
            <a:off x="9393634" y="1499616"/>
            <a:ext cx="2660834" cy="16450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dirty="0"/>
              <a:t>8. Em seu computador,</a:t>
            </a:r>
            <a:br>
              <a:rPr lang="pt-BR" dirty="0"/>
            </a:br>
            <a:r>
              <a:rPr lang="pt-BR" dirty="0"/>
              <a:t>insira o código gerado pelo aplicativo autenticador no campo Código de verificação. Você pode atribuir um nome a um aplicativo. Então, clique em </a:t>
            </a:r>
            <a:r>
              <a:rPr lang="pt-BR" b="1" dirty="0"/>
              <a:t>Conectar</a:t>
            </a:r>
            <a:r>
              <a:rPr lang="pt-BR" dirty="0"/>
              <a:t>. </a:t>
            </a:r>
          </a:p>
        </p:txBody>
      </p:sp>
      <p:pic>
        <p:nvPicPr>
          <p:cNvPr id="6" name="Picture 5" descr="Qr code&#10;&#10;Description automatically generated">
            <a:extLst>
              <a:ext uri="{FF2B5EF4-FFF2-40B4-BE49-F238E27FC236}">
                <a16:creationId xmlns:a16="http://schemas.microsoft.com/office/drawing/2014/main" id="{E91E4E12-E3EC-FF4A-AA15-44344FD58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1185" y="3300984"/>
            <a:ext cx="1613165" cy="3200400"/>
          </a:xfrm>
          <a:prstGeom prst="rect">
            <a:avLst/>
          </a:prstGeom>
        </p:spPr>
      </p:pic>
      <p:pic>
        <p:nvPicPr>
          <p:cNvPr id="7" name="Picture 6" descr="Graphical user interface, text, application, chat or text message&#10;&#10;Description automatically generated">
            <a:extLst>
              <a:ext uri="{FF2B5EF4-FFF2-40B4-BE49-F238E27FC236}">
                <a16:creationId xmlns:a16="http://schemas.microsoft.com/office/drawing/2014/main" id="{8EBA37C5-2986-CF45-9422-7572BDC75A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899D67D4-8AE3-E949-B877-752015F33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4457" y="3300984"/>
            <a:ext cx="1853009" cy="3200400"/>
          </a:xfrm>
          <a:prstGeom prst="rect">
            <a:avLst/>
          </a:prstGeom>
        </p:spPr>
      </p:pic>
      <p:sp>
        <p:nvSpPr>
          <p:cNvPr id="9" name="Title 1">
            <a:extLst>
              <a:ext uri="{FF2B5EF4-FFF2-40B4-BE49-F238E27FC236}">
                <a16:creationId xmlns:a16="http://schemas.microsoft.com/office/drawing/2014/main" id="{C8B67C5C-8BB0-454C-81A9-AC65EA41CC71}"/>
              </a:ext>
            </a:extLst>
          </p:cNvPr>
          <p:cNvSpPr>
            <a:spLocks noGrp="1"/>
          </p:cNvSpPr>
          <p:nvPr>
            <p:ph type="title"/>
          </p:nvPr>
        </p:nvSpPr>
        <p:spPr>
          <a:xfrm>
            <a:off x="571412" y="664581"/>
            <a:ext cx="11046000" cy="553530"/>
          </a:xfrm>
        </p:spPr>
        <p:txBody>
          <a:bodyPr/>
          <a:lstStyle/>
          <a:p>
            <a:r>
              <a:rPr lang="pt-BR" sz="2700" dirty="0"/>
              <a:t>Aplicativos autenticadores de terceiros: Registrar um aplicativo </a:t>
            </a:r>
            <a:r>
              <a:rPr lang="pt-BR" sz="1600" i="1" dirty="0"/>
              <a:t>continuação</a:t>
            </a:r>
          </a:p>
        </p:txBody>
      </p:sp>
      <p:pic>
        <p:nvPicPr>
          <p:cNvPr id="10" name="Picture 9" descr="Graphical user interface, application&#10;&#10;Description automatically generated">
            <a:extLst>
              <a:ext uri="{FF2B5EF4-FFF2-40B4-BE49-F238E27FC236}">
                <a16:creationId xmlns:a16="http://schemas.microsoft.com/office/drawing/2014/main" id="{1FEDBD40-0724-E34B-AF8A-3044B0B6D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61" y="3300984"/>
            <a:ext cx="1613165" cy="3200400"/>
          </a:xfrm>
          <a:prstGeom prst="rect">
            <a:avLst/>
          </a:prstGeom>
        </p:spPr>
      </p:pic>
      <p:sp>
        <p:nvSpPr>
          <p:cNvPr id="11" name="Rounded Rectangle 10">
            <a:extLst>
              <a:ext uri="{FF2B5EF4-FFF2-40B4-BE49-F238E27FC236}">
                <a16:creationId xmlns:a16="http://schemas.microsoft.com/office/drawing/2014/main" id="{2948385A-7D1B-F94A-B037-7117B01DB6AC}"/>
              </a:ext>
            </a:extLst>
          </p:cNvPr>
          <p:cNvSpPr/>
          <p:nvPr/>
        </p:nvSpPr>
        <p:spPr>
          <a:xfrm>
            <a:off x="1202574" y="4211788"/>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306E1462-8B86-C940-9CEC-E519A91C3541}"/>
              </a:ext>
            </a:extLst>
          </p:cNvPr>
          <p:cNvSpPr/>
          <p:nvPr/>
        </p:nvSpPr>
        <p:spPr>
          <a:xfrm>
            <a:off x="2106676" y="3635462"/>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796BDD1D-92D3-8749-830C-12A995256B1A}"/>
              </a:ext>
            </a:extLst>
          </p:cNvPr>
          <p:cNvSpPr/>
          <p:nvPr/>
        </p:nvSpPr>
        <p:spPr>
          <a:xfrm>
            <a:off x="7073022" y="3920644"/>
            <a:ext cx="1339937" cy="54975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8199D9D6-53C0-9C4C-8CE6-0C8E5A88C709}"/>
              </a:ext>
            </a:extLst>
          </p:cNvPr>
          <p:cNvSpPr/>
          <p:nvPr/>
        </p:nvSpPr>
        <p:spPr>
          <a:xfrm>
            <a:off x="9920909" y="5494488"/>
            <a:ext cx="1521791" cy="5888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779037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E741F8-CE92-324A-94BE-7D0F1BEE363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9. E é isso! Você conectou com sucesso o aplicativo autenticador de terceiros à sua conta e finalizou o login.</a:t>
            </a:r>
          </a:p>
          <a:p>
            <a:pPr algn="ctr"/>
            <a:endParaRPr lang="en-US" dirty="0"/>
          </a:p>
          <a:p>
            <a:pPr algn="ctr"/>
            <a:r>
              <a:rPr lang="pt-BR"/>
              <a:t> </a:t>
            </a:r>
          </a:p>
        </p:txBody>
      </p:sp>
      <p:pic>
        <p:nvPicPr>
          <p:cNvPr id="6" name="Picture 5" descr="A picture containing text, monitor, electronics, computer&#10;&#10;Description automatically generated">
            <a:extLst>
              <a:ext uri="{FF2B5EF4-FFF2-40B4-BE49-F238E27FC236}">
                <a16:creationId xmlns:a16="http://schemas.microsoft.com/office/drawing/2014/main" id="{C9E0E56A-DBC3-4040-8C9B-FA4E8F95FC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56" y="4114800"/>
            <a:ext cx="2743200" cy="1580284"/>
          </a:xfrm>
          <a:prstGeom prst="rect">
            <a:avLst/>
          </a:prstGeom>
        </p:spPr>
      </p:pic>
      <p:sp>
        <p:nvSpPr>
          <p:cNvPr id="7" name="Title 1">
            <a:extLst>
              <a:ext uri="{FF2B5EF4-FFF2-40B4-BE49-F238E27FC236}">
                <a16:creationId xmlns:a16="http://schemas.microsoft.com/office/drawing/2014/main" id="{BFF294A8-E9B7-CF4E-9F36-E51877A131E8}"/>
              </a:ext>
            </a:extLst>
          </p:cNvPr>
          <p:cNvSpPr>
            <a:spLocks noGrp="1"/>
          </p:cNvSpPr>
          <p:nvPr>
            <p:ph type="title"/>
          </p:nvPr>
        </p:nvSpPr>
        <p:spPr>
          <a:xfrm>
            <a:off x="571412" y="664581"/>
            <a:ext cx="11046000" cy="553530"/>
          </a:xfrm>
        </p:spPr>
        <p:txBody>
          <a:bodyPr/>
          <a:lstStyle/>
          <a:p>
            <a:r>
              <a:rPr lang="pt-BR" sz="2700" dirty="0"/>
              <a:t>Aplicativos autenticadores de terceiros: Registrar um aplicativo </a:t>
            </a:r>
            <a:r>
              <a:rPr lang="pt-BR" sz="1600" i="1" dirty="0"/>
              <a:t>continuação</a:t>
            </a:r>
          </a:p>
        </p:txBody>
      </p:sp>
    </p:spTree>
    <p:extLst>
      <p:ext uri="{BB962C8B-B14F-4D97-AF65-F5344CB8AC3E}">
        <p14:creationId xmlns:p14="http://schemas.microsoft.com/office/powerpoint/2010/main" val="1550340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 Na tela de login, insira seu nome de usuário e uma senha normalmente.</a:t>
            </a:r>
          </a:p>
          <a:p>
            <a:pPr algn="ctr"/>
            <a:r>
              <a:rPr lang="pt-BR"/>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2. É solicitado que você insira um código de seu aplicativo autenticador para verificar sua identidade.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3. Em seu dispositivo móvel, abra seu aplicativo autenticador para obter um código único de tempo limitado.</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4. Em seu computador, insira o código gerado pelo aplicativo autenticador e clique em </a:t>
            </a:r>
            <a:r>
              <a:rPr lang="pt-BR" b="1"/>
              <a:t>Verificar</a:t>
            </a:r>
            <a:r>
              <a:rPr lang="pt-BR"/>
              <a:t>. Você fez login com sucesso em sua conta.</a:t>
            </a:r>
          </a:p>
          <a:p>
            <a:endParaRPr lang="en-US" dirty="0"/>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64581"/>
            <a:ext cx="11046000" cy="553530"/>
          </a:xfrm>
        </p:spPr>
        <p:txBody>
          <a:bodyPr/>
          <a:lstStyle/>
          <a:p>
            <a:r>
              <a:rPr lang="pt-BR" sz="2800"/>
              <a:t>Aplicativos autenticadores de terceiros: Login</a:t>
            </a:r>
          </a:p>
        </p:txBody>
      </p:sp>
      <p:sp>
        <p:nvSpPr>
          <p:cNvPr id="11" name="Text Placeholder 3">
            <a:extLst>
              <a:ext uri="{FF2B5EF4-FFF2-40B4-BE49-F238E27FC236}">
                <a16:creationId xmlns:a16="http://schemas.microsoft.com/office/drawing/2014/main" id="{CD028A02-DCC4-3444-9C4C-0804C89CDF78}"/>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todos os produtos]</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484" y="2304288"/>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pt-BR" sz="1600" dirty="0">
                <a:solidFill>
                  <a:schemeClr val="accent2"/>
                </a:solidFill>
                <a:latin typeface="Salesforce Sans"/>
                <a:ea typeface="Salesforce Sans"/>
                <a:cs typeface="Salesforce Sans"/>
                <a:sym typeface="Salesforce Sans"/>
              </a:rPr>
              <a:t>Pronto para uso – não é necessária a instalação de softwares</a:t>
            </a:r>
          </a:p>
          <a:p>
            <a:pPr marL="609600" lvl="0" indent="-406400">
              <a:spcBef>
                <a:spcPts val="700"/>
              </a:spcBef>
              <a:buClr>
                <a:schemeClr val="accent2"/>
              </a:buClr>
              <a:buSzPts val="1600"/>
              <a:buFont typeface="Salesforce Sans"/>
              <a:buChar char="●"/>
            </a:pPr>
            <a:r>
              <a:rPr lang="pt-BR" sz="1600" dirty="0">
                <a:solidFill>
                  <a:schemeClr val="accent2"/>
                </a:solidFill>
                <a:latin typeface="Salesforce Sans"/>
                <a:ea typeface="Salesforce Sans"/>
                <a:cs typeface="Salesforce Sans"/>
                <a:sym typeface="Salesforce Sans"/>
              </a:rPr>
              <a:t>A criptografia forte de chave pública é exclusiva da conta do usuário</a:t>
            </a:r>
          </a:p>
          <a:p>
            <a:pPr marL="609600" lvl="0" indent="-406400" algn="l" rtl="0">
              <a:spcBef>
                <a:spcPts val="700"/>
              </a:spcBef>
              <a:spcAft>
                <a:spcPts val="0"/>
              </a:spcAft>
              <a:buClr>
                <a:schemeClr val="accent2"/>
              </a:buClr>
              <a:buSzPts val="1600"/>
              <a:buFont typeface="Salesforce Sans"/>
              <a:buChar char="●"/>
            </a:pPr>
            <a:r>
              <a:rPr lang="pt-BR" sz="1600" dirty="0">
                <a:solidFill>
                  <a:schemeClr val="accent2"/>
                </a:solidFill>
                <a:latin typeface="Salesforce Sans"/>
                <a:ea typeface="Salesforce Sans"/>
                <a:cs typeface="Salesforce Sans"/>
                <a:sym typeface="Salesforce Sans"/>
              </a:rPr>
              <a:t>Resistente a ataques de </a:t>
            </a:r>
            <a:r>
              <a:rPr lang="pt-BR" sz="1600" dirty="0" err="1">
                <a:solidFill>
                  <a:schemeClr val="accent2"/>
                </a:solidFill>
                <a:latin typeface="Salesforce Sans"/>
                <a:ea typeface="Salesforce Sans"/>
                <a:cs typeface="Salesforce Sans"/>
                <a:sym typeface="Salesforce Sans"/>
              </a:rPr>
              <a:t>malware</a:t>
            </a:r>
            <a:r>
              <a:rPr lang="pt-BR" sz="1600" dirty="0">
                <a:solidFill>
                  <a:schemeClr val="accent2"/>
                </a:solidFill>
                <a:latin typeface="Salesforce Sans"/>
                <a:ea typeface="Salesforce Sans"/>
                <a:cs typeface="Salesforce Sans"/>
                <a:sym typeface="Salesforce Sans"/>
              </a:rPr>
              <a:t> e </a:t>
            </a:r>
            <a:r>
              <a:rPr lang="pt-BR" sz="1600" dirty="0" err="1">
                <a:solidFill>
                  <a:schemeClr val="accent2"/>
                </a:solidFill>
                <a:latin typeface="Salesforce Sans"/>
                <a:ea typeface="Salesforce Sans"/>
                <a:cs typeface="Salesforce Sans"/>
                <a:sym typeface="Salesforce Sans"/>
              </a:rPr>
              <a:t>man</a:t>
            </a:r>
            <a:r>
              <a:rPr lang="pt-BR" sz="1600" dirty="0">
                <a:solidFill>
                  <a:schemeClr val="accent2"/>
                </a:solidFill>
                <a:latin typeface="Salesforce Sans"/>
                <a:ea typeface="Salesforce Sans"/>
                <a:cs typeface="Salesforce Sans"/>
                <a:sym typeface="Salesforce Sans"/>
              </a:rPr>
              <a:t>-in-</a:t>
            </a:r>
            <a:r>
              <a:rPr lang="pt-BR" sz="1600" dirty="0" err="1">
                <a:solidFill>
                  <a:schemeClr val="accent2"/>
                </a:solidFill>
                <a:latin typeface="Salesforce Sans"/>
                <a:ea typeface="Salesforce Sans"/>
                <a:cs typeface="Salesforce Sans"/>
                <a:sym typeface="Salesforce Sans"/>
              </a:rPr>
              <a:t>the</a:t>
            </a:r>
            <a:r>
              <a:rPr lang="pt-BR" sz="1600" dirty="0">
                <a:solidFill>
                  <a:schemeClr val="accent2"/>
                </a:solidFill>
                <a:latin typeface="Salesforce Sans"/>
                <a:ea typeface="Salesforce Sans"/>
                <a:cs typeface="Salesforce Sans"/>
                <a:sym typeface="Salesforce Sans"/>
              </a:rPr>
              <a:t>-</a:t>
            </a:r>
            <a:r>
              <a:rPr lang="pt-BR" sz="1600" dirty="0" err="1">
                <a:solidFill>
                  <a:schemeClr val="accent2"/>
                </a:solidFill>
                <a:latin typeface="Salesforce Sans"/>
                <a:ea typeface="Salesforce Sans"/>
                <a:cs typeface="Salesforce Sans"/>
                <a:sym typeface="Salesforce Sans"/>
              </a:rPr>
              <a:t>middle</a:t>
            </a:r>
            <a:endParaRPr lang="pt-BR" sz="1600" dirty="0">
              <a:solidFill>
                <a:schemeClr val="accent2"/>
              </a:solidFill>
              <a:latin typeface="Salesforce Sans"/>
              <a:ea typeface="Salesforce Sans"/>
              <a:cs typeface="Salesforce Sans"/>
              <a:sym typeface="Salesforce Sans"/>
            </a:endParaRP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3100" b="1">
                <a:solidFill>
                  <a:srgbClr val="205CA0"/>
                </a:solidFill>
                <a:latin typeface="Salesforce Sans"/>
                <a:ea typeface="Salesforce Sans"/>
                <a:cs typeface="Salesforce Sans"/>
                <a:sym typeface="Salesforce Sans"/>
              </a:rPr>
              <a:t>Chaves de segurança</a:t>
            </a:r>
          </a:p>
        </p:txBody>
      </p:sp>
      <p:sp>
        <p:nvSpPr>
          <p:cNvPr id="1211" name="Google Shape;1211;p160"/>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72883" y="3933005"/>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pt-BR" sz="1900" b="1" dirty="0" err="1">
                <a:solidFill>
                  <a:schemeClr val="dk1"/>
                </a:solidFill>
                <a:latin typeface="Salesforce Sans"/>
                <a:ea typeface="Salesforce Sans"/>
                <a:cs typeface="Salesforce Sans"/>
                <a:sym typeface="Salesforce Sans"/>
              </a:rPr>
              <a:t>Login</a:t>
            </a:r>
            <a:r>
              <a:rPr lang="pt-BR" sz="1900" b="1" dirty="0">
                <a:solidFill>
                  <a:schemeClr val="dk1"/>
                </a:solidFill>
                <a:latin typeface="Salesforce Sans"/>
                <a:ea typeface="Salesforce Sans"/>
                <a:cs typeface="Salesforce Sans"/>
                <a:sym typeface="Salesforce Sans"/>
              </a:rPr>
              <a:t> simples com uma chave de segurança</a:t>
            </a:r>
          </a:p>
          <a:p>
            <a:pPr marL="609600" lvl="0" indent="-406400" algn="l" rtl="0">
              <a:lnSpc>
                <a:spcPct val="100000"/>
              </a:lnSpc>
              <a:spcBef>
                <a:spcPts val="700"/>
              </a:spcBef>
              <a:spcAft>
                <a:spcPts val="0"/>
              </a:spcAft>
              <a:buClr>
                <a:schemeClr val="accent2"/>
              </a:buClr>
              <a:buSzPts val="1600"/>
              <a:buFont typeface="+mj-lt"/>
              <a:buAutoNum type="arabicPeriod"/>
            </a:pPr>
            <a:r>
              <a:rPr lang="pt-BR" sz="1600" dirty="0">
                <a:solidFill>
                  <a:schemeClr val="accent2"/>
                </a:solidFill>
                <a:latin typeface="Salesforce Sans"/>
                <a:ea typeface="Salesforce Sans"/>
                <a:cs typeface="Salesforce Sans"/>
                <a:sym typeface="Salesforce Sans"/>
              </a:rPr>
              <a:t>Conectar uma chave de segurança ao computador</a:t>
            </a:r>
          </a:p>
          <a:p>
            <a:pPr marL="609600" lvl="0" indent="-406400" algn="l" rtl="0">
              <a:lnSpc>
                <a:spcPct val="100000"/>
              </a:lnSpc>
              <a:spcBef>
                <a:spcPts val="700"/>
              </a:spcBef>
              <a:spcAft>
                <a:spcPts val="700"/>
              </a:spcAft>
              <a:buClr>
                <a:schemeClr val="accent2"/>
              </a:buClr>
              <a:buSzPts val="1600"/>
              <a:buFont typeface="+mj-lt"/>
              <a:buAutoNum type="arabicPeriod"/>
            </a:pPr>
            <a:r>
              <a:rPr lang="pt-BR" sz="1600" dirty="0">
                <a:solidFill>
                  <a:schemeClr val="accent2"/>
                </a:solidFill>
                <a:latin typeface="Salesforce Sans"/>
                <a:ea typeface="Salesforce Sans"/>
                <a:cs typeface="Salesforce Sans"/>
                <a:sym typeface="Salesforce Sans"/>
              </a:rPr>
              <a:t>Pressione o botão da chave para verificar sua identidade</a:t>
            </a:r>
          </a:p>
        </p:txBody>
      </p:sp>
      <p:sp>
        <p:nvSpPr>
          <p:cNvPr id="1214" name="Google Shape;1214;p160"/>
          <p:cNvSpPr txBox="1"/>
          <p:nvPr/>
        </p:nvSpPr>
        <p:spPr>
          <a:xfrm>
            <a:off x="572884" y="5232971"/>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pt-BR" sz="1600">
                <a:solidFill>
                  <a:schemeClr val="accent2"/>
                </a:solidFill>
                <a:latin typeface="Salesforce Sans"/>
                <a:ea typeface="Salesforce Sans"/>
                <a:cs typeface="Salesforce Sans"/>
                <a:sym typeface="Salesforce Sans"/>
              </a:rPr>
              <a:t>Use qualquer chave de segurança compatível com os padrões </a:t>
            </a:r>
            <a:r>
              <a:rPr lang="pt-BR" sz="1600">
                <a:solidFill>
                  <a:schemeClr val="hlink"/>
                </a:solidFill>
                <a:uFill>
                  <a:noFill/>
                </a:uFill>
                <a:latin typeface="Salesforce Sans"/>
                <a:ea typeface="Salesforce Sans"/>
                <a:cs typeface="Salesforce Sans"/>
                <a:sym typeface="Salesforce Sans"/>
                <a:hlinkClick r:id="rId3"/>
              </a:rPr>
              <a:t>FIDO U2F</a:t>
            </a:r>
            <a:r>
              <a:rPr lang="pt-BR" sz="1600">
                <a:solidFill>
                  <a:schemeClr val="accent2"/>
                </a:solidFill>
                <a:latin typeface="Salesforce Sans"/>
                <a:ea typeface="Salesforce Sans"/>
                <a:cs typeface="Salesforce Sans"/>
                <a:sym typeface="Salesforce Sans"/>
              </a:rPr>
              <a:t> ou </a:t>
            </a:r>
            <a:r>
              <a:rPr lang="pt-BR" sz="1600">
                <a:solidFill>
                  <a:schemeClr val="hlink"/>
                </a:solidFill>
                <a:uFill>
                  <a:noFill/>
                </a:uFill>
                <a:latin typeface="Salesforce Sans"/>
                <a:ea typeface="Salesforce Sans"/>
                <a:cs typeface="Salesforce Sans"/>
                <a:sym typeface="Salesforce Sans"/>
                <a:hlinkClick r:id="rId4"/>
              </a:rPr>
              <a:t>WebAuthn (FIDO2)</a:t>
            </a:r>
            <a:r>
              <a:rPr lang="pt-BR" sz="1600">
                <a:solidFill>
                  <a:schemeClr val="accent2"/>
                </a:solidFill>
                <a:latin typeface="Salesforce Sans"/>
                <a:ea typeface="Salesforce Sans"/>
                <a:cs typeface="Salesforce Sans"/>
                <a:sym typeface="Salesforce Sans"/>
              </a:rPr>
              <a:t>, incluindo a YubiKey da Yubico, ou a Titan Key, do Google.</a:t>
            </a:r>
            <a:r>
              <a:rPr lang="pt-BR" sz="1600" b="1">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pic>
        <p:nvPicPr>
          <p:cNvPr id="1215" name="Google Shape;1215;p160"/>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216" name="Google Shape;1216;p160"/>
          <p:cNvSpPr txBox="1"/>
          <p:nvPr/>
        </p:nvSpPr>
        <p:spPr>
          <a:xfrm>
            <a:off x="7478557" y="1793289"/>
            <a:ext cx="4128000" cy="3565755"/>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pt-BR" sz="1600" b="1">
                <a:solidFill>
                  <a:srgbClr val="FFFFFF"/>
                </a:solidFill>
                <a:latin typeface="Salesforce Sans"/>
                <a:ea typeface="Salesforce Sans"/>
                <a:cs typeface="Salesforce Sans"/>
                <a:sym typeface="Salesforce Sans"/>
              </a:rPr>
              <a:t>Formas de fatores compatíveis: </a:t>
            </a:r>
            <a:r>
              <a:rPr lang="pt-BR" sz="160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pt-BR" sz="1500">
                <a:solidFill>
                  <a:srgbClr val="FFFFFF"/>
                </a:solidFill>
                <a:latin typeface="Salesforce Sans"/>
                <a:ea typeface="Salesforce Sans"/>
                <a:cs typeface="Salesforce Sans"/>
                <a:sym typeface="Salesforce Sans"/>
              </a:rPr>
              <a:t>USB-A, USB-C, Lightning, NFC</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pt-BR" sz="1600" b="1">
                <a:solidFill>
                  <a:srgbClr val="FFFFFF"/>
                </a:solidFill>
                <a:latin typeface="Salesforce Sans"/>
                <a:ea typeface="Salesforce Sans"/>
                <a:cs typeface="Salesforce Sans"/>
                <a:sym typeface="Salesforce Sans"/>
              </a:rPr>
              <a:t>Navegadores compatíveis com chaves WebAuthn:</a:t>
            </a:r>
          </a:p>
          <a:p>
            <a:pPr marL="304800" lvl="0" indent="0" algn="l" rtl="0">
              <a:lnSpc>
                <a:spcPct val="115000"/>
              </a:lnSpc>
              <a:spcBef>
                <a:spcPts val="500"/>
              </a:spcBef>
              <a:spcAft>
                <a:spcPts val="0"/>
              </a:spcAft>
              <a:buNone/>
            </a:pPr>
            <a:r>
              <a:rPr lang="pt-BR" sz="1500">
                <a:solidFill>
                  <a:srgbClr val="FFFFFF"/>
                </a:solidFill>
                <a:latin typeface="Salesforce Sans"/>
                <a:ea typeface="Salesforce Sans"/>
                <a:cs typeface="Salesforce Sans"/>
                <a:sym typeface="Salesforce Sans"/>
              </a:rPr>
              <a:t>Chrome, Edge, Firefox, Safari</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pt-BR" sz="1600" b="1">
                <a:solidFill>
                  <a:srgbClr val="FFFFFF"/>
                </a:solidFill>
                <a:latin typeface="Salesforce Sans"/>
                <a:ea typeface="Salesforce Sans"/>
                <a:cs typeface="Salesforce Sans"/>
                <a:sym typeface="Salesforce Sans"/>
              </a:rPr>
              <a:t>Navegadores compatíveis para chaves U2F:</a:t>
            </a:r>
          </a:p>
          <a:p>
            <a:pPr marL="304800" lvl="0" indent="0" algn="l" rtl="0">
              <a:lnSpc>
                <a:spcPct val="115000"/>
              </a:lnSpc>
              <a:spcBef>
                <a:spcPts val="500"/>
              </a:spcBef>
              <a:spcAft>
                <a:spcPts val="0"/>
              </a:spcAft>
              <a:buNone/>
            </a:pPr>
            <a:r>
              <a:rPr lang="pt-BR" sz="1500">
                <a:solidFill>
                  <a:srgbClr val="FFFFFF"/>
                </a:solidFill>
                <a:latin typeface="Salesforce Sans"/>
                <a:ea typeface="Salesforce Sans"/>
                <a:cs typeface="Salesforce Sans"/>
                <a:sym typeface="Salesforce Sans"/>
              </a:rPr>
              <a:t>Chrome, versão 41 ou posterior</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18" name="Google Shape;1218;p160"/>
          <p:cNvSpPr txBox="1"/>
          <p:nvPr/>
        </p:nvSpPr>
        <p:spPr>
          <a:xfrm>
            <a:off x="445151" y="1285700"/>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pt-BR" sz="1900" b="1" dirty="0">
                <a:solidFill>
                  <a:schemeClr val="dk1"/>
                </a:solidFill>
                <a:latin typeface="Salesforce Sans"/>
                <a:ea typeface="Salesforce Sans"/>
                <a:cs typeface="Salesforce Sans"/>
                <a:sym typeface="Salesforce Sans"/>
              </a:rPr>
              <a:t>Solução de hardware fácil de usar que oferece uma alternativa aos métodos de verificação de aplicativos móveis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1. Em um navegador suportado, faça o </a:t>
            </a:r>
            <a:r>
              <a:rPr lang="pt-BR" sz="1350" dirty="0" err="1"/>
              <a:t>login</a:t>
            </a:r>
            <a:r>
              <a:rPr lang="pt-BR" sz="1350" dirty="0"/>
              <a:t> em sua conta. Será solicitado que você verifique sua identidade com um código único por </a:t>
            </a:r>
            <a:r>
              <a:rPr lang="pt-BR" sz="1350" dirty="0" err="1"/>
              <a:t>email</a:t>
            </a:r>
            <a:r>
              <a:rPr lang="pt-BR" sz="1350" dirty="0"/>
              <a:t> ou mensagem de texto.</a:t>
            </a:r>
          </a:p>
          <a:p>
            <a:r>
              <a:rPr lang="pt-BR" sz="1350"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2. A tela Conectar o </a:t>
            </a:r>
            <a:r>
              <a:rPr lang="pt-BR" sz="1350" dirty="0" err="1"/>
              <a:t>Salesforce</a:t>
            </a:r>
            <a:r>
              <a:rPr lang="pt-BR" sz="1350" dirty="0"/>
              <a:t> </a:t>
            </a:r>
            <a:r>
              <a:rPr lang="pt-BR" sz="1350" dirty="0" err="1"/>
              <a:t>Authenticator</a:t>
            </a:r>
            <a:r>
              <a:rPr lang="pt-BR" sz="1350" dirty="0"/>
              <a:t> é exibida por padrão. Clique em </a:t>
            </a:r>
            <a:r>
              <a:rPr lang="pt-BR" sz="1350" b="1" dirty="0"/>
              <a:t>Selecionar outro método de verificação</a:t>
            </a:r>
            <a:r>
              <a:rPr lang="pt-BR" sz="1350"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3. Selecione </a:t>
            </a:r>
            <a:r>
              <a:rPr lang="pt-BR" sz="1350" b="1" dirty="0"/>
              <a:t>Usar uma chave U2F (Universal </a:t>
            </a:r>
            <a:r>
              <a:rPr lang="pt-BR" sz="1350" b="1" dirty="0" err="1"/>
              <a:t>Second</a:t>
            </a:r>
            <a:r>
              <a:rPr lang="pt-BR" sz="1350" b="1" dirty="0"/>
              <a:t> </a:t>
            </a:r>
            <a:r>
              <a:rPr lang="pt-BR" sz="1350" b="1" dirty="0" err="1"/>
              <a:t>Factor</a:t>
            </a:r>
            <a:r>
              <a:rPr lang="pt-BR" sz="1350" b="1" dirty="0"/>
              <a:t>)</a:t>
            </a:r>
            <a:r>
              <a:rPr lang="pt-BR" sz="1350" dirty="0"/>
              <a:t>.</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4. A tela Registrar uma chave de segurança é exibida. Conecte uma chave de segurança ao computador. Se solicitado por seu navegador, pressione o botão na chave.</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32B64569-1A4E-7F49-95F8-F7587AB2A0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64581"/>
            <a:ext cx="11046000" cy="553530"/>
          </a:xfrm>
        </p:spPr>
        <p:txBody>
          <a:bodyPr/>
          <a:lstStyle/>
          <a:p>
            <a:r>
              <a:rPr lang="pt-BR" sz="2800" dirty="0"/>
              <a:t>Chaves de segurança: Registrar uma chave</a:t>
            </a:r>
          </a:p>
        </p:txBody>
      </p:sp>
      <p:sp>
        <p:nvSpPr>
          <p:cNvPr id="11" name="Text Placeholder 3">
            <a:extLst>
              <a:ext uri="{FF2B5EF4-FFF2-40B4-BE49-F238E27FC236}">
                <a16:creationId xmlns:a16="http://schemas.microsoft.com/office/drawing/2014/main" id="{13225F89-ABC0-6E49-9B7C-E81D9FD32E9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produtos criados no Salesforce Platform]</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6879474" y="4406900"/>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776796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2557B22-877F-5D47-9DDD-162939026BD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dirty="0"/>
              <a:t>5. Quando a chave de segurança é registrada, clique em </a:t>
            </a:r>
            <a:r>
              <a:rPr lang="pt-BR" b="1" dirty="0"/>
              <a:t>Continuar</a:t>
            </a:r>
            <a:r>
              <a:rPr lang="pt-BR" dirty="0"/>
              <a:t>. </a:t>
            </a:r>
          </a:p>
          <a:p>
            <a:r>
              <a:rPr lang="pt-BR" dirty="0"/>
              <a:t> </a:t>
            </a:r>
          </a:p>
        </p:txBody>
      </p:sp>
      <p:sp>
        <p:nvSpPr>
          <p:cNvPr id="16" name="Rectangle 15">
            <a:extLst>
              <a:ext uri="{FF2B5EF4-FFF2-40B4-BE49-F238E27FC236}">
                <a16:creationId xmlns:a16="http://schemas.microsoft.com/office/drawing/2014/main" id="{697CDAA9-621B-3948-A9A1-5D21739A4A7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dirty="0"/>
              <a:t>6. E é isso! Você conectou com sucesso sua chave de segurança à sua conta e finalizou o </a:t>
            </a:r>
            <a:r>
              <a:rPr lang="pt-BR" dirty="0" err="1"/>
              <a:t>login</a:t>
            </a:r>
            <a:r>
              <a:rPr lang="pt-BR" dirty="0"/>
              <a:t>.</a:t>
            </a:r>
          </a:p>
          <a:p>
            <a:pPr algn="ctr"/>
            <a:endParaRPr lang="en-US" dirty="0"/>
          </a:p>
        </p:txBody>
      </p:sp>
      <p:pic>
        <p:nvPicPr>
          <p:cNvPr id="17" name="Picture 16" descr="Graphical user interface, application, Teams&#10;&#10;Description automatically generated">
            <a:extLst>
              <a:ext uri="{FF2B5EF4-FFF2-40B4-BE49-F238E27FC236}">
                <a16:creationId xmlns:a16="http://schemas.microsoft.com/office/drawing/2014/main" id="{1C18A644-94A3-9F45-B524-42D8A2042C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8" name="Picture 17" descr="A picture containing text, monitor, electronics, computer&#10;&#10;Description automatically generated">
            <a:extLst>
              <a:ext uri="{FF2B5EF4-FFF2-40B4-BE49-F238E27FC236}">
                <a16:creationId xmlns:a16="http://schemas.microsoft.com/office/drawing/2014/main" id="{EA3246FB-0EE2-DA4D-AF29-C4F7C94CBA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9" name="Title 1">
            <a:extLst>
              <a:ext uri="{FF2B5EF4-FFF2-40B4-BE49-F238E27FC236}">
                <a16:creationId xmlns:a16="http://schemas.microsoft.com/office/drawing/2014/main" id="{3BEB7BC1-C758-6345-99F6-9635E5C23E94}"/>
              </a:ext>
            </a:extLst>
          </p:cNvPr>
          <p:cNvSpPr>
            <a:spLocks noGrp="1"/>
          </p:cNvSpPr>
          <p:nvPr>
            <p:ph type="title"/>
          </p:nvPr>
        </p:nvSpPr>
        <p:spPr>
          <a:xfrm>
            <a:off x="571412" y="664581"/>
            <a:ext cx="11046000" cy="553530"/>
          </a:xfrm>
        </p:spPr>
        <p:txBody>
          <a:bodyPr/>
          <a:lstStyle/>
          <a:p>
            <a:r>
              <a:rPr lang="pt-BR" sz="2800"/>
              <a:t>Chaves de segurança: Registrar uma chave </a:t>
            </a:r>
            <a:r>
              <a:rPr lang="pt-BR" sz="1600" i="1"/>
              <a:t>continuação</a:t>
            </a:r>
          </a:p>
        </p:txBody>
      </p:sp>
    </p:spTree>
    <p:extLst>
      <p:ext uri="{BB962C8B-B14F-4D97-AF65-F5344CB8AC3E}">
        <p14:creationId xmlns:p14="http://schemas.microsoft.com/office/powerpoint/2010/main" val="1734334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604783-9455-2A40-8CB8-FA6762D8536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1. Em um navegador suportado, faça o </a:t>
            </a:r>
            <a:r>
              <a:rPr lang="pt-BR" sz="1350" dirty="0" err="1"/>
              <a:t>login</a:t>
            </a:r>
            <a:r>
              <a:rPr lang="pt-BR" sz="1350" dirty="0"/>
              <a:t> em sua conta. Será solicitado que você verifique sua identidade com um código único por </a:t>
            </a:r>
            <a:r>
              <a:rPr lang="pt-BR" sz="1350" dirty="0" err="1"/>
              <a:t>email</a:t>
            </a:r>
            <a:r>
              <a:rPr lang="pt-BR" sz="1350" dirty="0"/>
              <a:t> ou mensagem de texto. </a:t>
            </a:r>
          </a:p>
        </p:txBody>
      </p:sp>
      <p:sp>
        <p:nvSpPr>
          <p:cNvPr id="3" name="Rectangle 2">
            <a:extLst>
              <a:ext uri="{FF2B5EF4-FFF2-40B4-BE49-F238E27FC236}">
                <a16:creationId xmlns:a16="http://schemas.microsoft.com/office/drawing/2014/main" id="{33CE4F9D-1370-0E40-907E-9EA1C89689A9}"/>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2. Selecione </a:t>
            </a:r>
            <a:r>
              <a:rPr lang="pt-BR" sz="1350" b="1" dirty="0"/>
              <a:t>Chave de segurança</a:t>
            </a:r>
            <a:r>
              <a:rPr lang="pt-BR" sz="1350" dirty="0"/>
              <a:t> na lista de métodos de verificação.</a:t>
            </a:r>
          </a:p>
          <a:p>
            <a:pPr algn="ctr"/>
            <a:endParaRPr lang="en-US" sz="1350" dirty="0"/>
          </a:p>
        </p:txBody>
      </p:sp>
      <p:sp>
        <p:nvSpPr>
          <p:cNvPr id="4" name="Rectangle 3">
            <a:extLst>
              <a:ext uri="{FF2B5EF4-FFF2-40B4-BE49-F238E27FC236}">
                <a16:creationId xmlns:a16="http://schemas.microsoft.com/office/drawing/2014/main" id="{CF78D527-BED5-5F4A-83EB-EE36804C6B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3. Conecte a chave de segurança ao computador e clique em </a:t>
            </a:r>
            <a:r>
              <a:rPr lang="pt-BR" sz="1350" b="1" dirty="0"/>
              <a:t>Registrar</a:t>
            </a:r>
            <a:r>
              <a:rPr lang="pt-BR" sz="1350" dirty="0"/>
              <a:t>.</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559056CB-AD99-B045-A20A-2CB6E44BAD16}"/>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246FAE7A-9441-4A45-BA36-6AFDC4EB52D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4. Se solicitado por seu navegador, pressione o botão na chave de segurança.</a:t>
            </a:r>
          </a:p>
          <a:p>
            <a:endParaRPr lang="en-US" sz="1350" dirty="0"/>
          </a:p>
        </p:txBody>
      </p:sp>
      <p:pic>
        <p:nvPicPr>
          <p:cNvPr id="7" name="Picture 6">
            <a:extLst>
              <a:ext uri="{FF2B5EF4-FFF2-40B4-BE49-F238E27FC236}">
                <a16:creationId xmlns:a16="http://schemas.microsoft.com/office/drawing/2014/main" id="{4EF9824F-F952-3F40-8C4C-577E2F3075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0968" y="3300984"/>
            <a:ext cx="2133600" cy="3200400"/>
          </a:xfrm>
          <a:prstGeom prst="rect">
            <a:avLst/>
          </a:prstGeom>
        </p:spPr>
      </p:pic>
      <p:pic>
        <p:nvPicPr>
          <p:cNvPr id="8" name="Picture 7" descr="Graphical user interface, text, application, Teams&#10;&#10;Description automatically generated">
            <a:extLst>
              <a:ext uri="{FF2B5EF4-FFF2-40B4-BE49-F238E27FC236}">
                <a16:creationId xmlns:a16="http://schemas.microsoft.com/office/drawing/2014/main" id="{0D82F90D-7CCF-894D-A080-DC67DE149E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43163"/>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04ADD9D-FB4B-504F-9D2C-0F771C84ED8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9639" y="3300984"/>
            <a:ext cx="1866900" cy="3200400"/>
          </a:xfrm>
          <a:prstGeom prst="rect">
            <a:avLst/>
          </a:prstGeom>
        </p:spPr>
      </p:pic>
      <p:sp>
        <p:nvSpPr>
          <p:cNvPr id="10" name="Title 1">
            <a:extLst>
              <a:ext uri="{FF2B5EF4-FFF2-40B4-BE49-F238E27FC236}">
                <a16:creationId xmlns:a16="http://schemas.microsoft.com/office/drawing/2014/main" id="{839F0621-B9AB-4B46-850C-CB7D9BC34D84}"/>
              </a:ext>
            </a:extLst>
          </p:cNvPr>
          <p:cNvSpPr>
            <a:spLocks noGrp="1"/>
          </p:cNvSpPr>
          <p:nvPr>
            <p:ph type="title"/>
          </p:nvPr>
        </p:nvSpPr>
        <p:spPr>
          <a:xfrm>
            <a:off x="571412" y="664581"/>
            <a:ext cx="11046000" cy="553530"/>
          </a:xfrm>
        </p:spPr>
        <p:txBody>
          <a:bodyPr/>
          <a:lstStyle/>
          <a:p>
            <a:r>
              <a:rPr lang="pt-BR" sz="2800"/>
              <a:t>Chaves de segurança: Registrar uma chave</a:t>
            </a:r>
          </a:p>
        </p:txBody>
      </p:sp>
      <p:sp>
        <p:nvSpPr>
          <p:cNvPr id="11" name="Text Placeholder 3">
            <a:extLst>
              <a:ext uri="{FF2B5EF4-FFF2-40B4-BE49-F238E27FC236}">
                <a16:creationId xmlns:a16="http://schemas.microsoft.com/office/drawing/2014/main" id="{C5A75716-8B08-6543-B646-87DEAC91E41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outros produtos do Salesforce]</a:t>
            </a:r>
          </a:p>
          <a:p>
            <a:endParaRPr lang="en-US" dirty="0">
              <a:solidFill>
                <a:srgbClr val="C00000"/>
              </a:solidFill>
            </a:endParaRPr>
          </a:p>
        </p:txBody>
      </p:sp>
      <p:sp>
        <p:nvSpPr>
          <p:cNvPr id="12" name="Rounded Rectangle 11">
            <a:extLst>
              <a:ext uri="{FF2B5EF4-FFF2-40B4-BE49-F238E27FC236}">
                <a16:creationId xmlns:a16="http://schemas.microsoft.com/office/drawing/2014/main" id="{EC8B6E7B-136E-0F41-B518-754C9B366FDB}"/>
              </a:ext>
            </a:extLst>
          </p:cNvPr>
          <p:cNvSpPr/>
          <p:nvPr/>
        </p:nvSpPr>
        <p:spPr>
          <a:xfrm>
            <a:off x="3920374" y="5107920"/>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453878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628967-F196-744F-AD51-DD02C25B0B8D}"/>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5. Atribua um nome para sua chave de segurança para que seja fácil reconhecê-la e, então, clique em </a:t>
            </a:r>
            <a:r>
              <a:rPr lang="pt-BR" b="1"/>
              <a:t>Concluído</a:t>
            </a:r>
            <a:r>
              <a:rPr lang="pt-BR"/>
              <a:t>.</a:t>
            </a:r>
          </a:p>
          <a:p>
            <a:endParaRPr lang="en-US" dirty="0"/>
          </a:p>
          <a:p>
            <a:r>
              <a:rPr lang="pt-BR"/>
              <a:t> </a:t>
            </a:r>
          </a:p>
        </p:txBody>
      </p:sp>
      <p:sp>
        <p:nvSpPr>
          <p:cNvPr id="6" name="Rectangle 5">
            <a:extLst>
              <a:ext uri="{FF2B5EF4-FFF2-40B4-BE49-F238E27FC236}">
                <a16:creationId xmlns:a16="http://schemas.microsoft.com/office/drawing/2014/main" id="{0D0D50AC-E475-C14A-8F8B-03C6A9006FE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6. E é isso! Você conectou com sucesso sua chave de segurança à sua conta e finalizou o login.</a:t>
            </a:r>
          </a:p>
        </p:txBody>
      </p:sp>
      <p:pic>
        <p:nvPicPr>
          <p:cNvPr id="7" name="Picture 6">
            <a:extLst>
              <a:ext uri="{FF2B5EF4-FFF2-40B4-BE49-F238E27FC236}">
                <a16:creationId xmlns:a16="http://schemas.microsoft.com/office/drawing/2014/main" id="{2BD39A0C-2319-5144-96C5-3BE89A70AA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182" y="3300984"/>
            <a:ext cx="1870147"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90BCFFB8-1A59-1943-8E18-38C36A4973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8524" y="4111042"/>
            <a:ext cx="2743200" cy="1580284"/>
          </a:xfrm>
          <a:prstGeom prst="rect">
            <a:avLst/>
          </a:prstGeom>
        </p:spPr>
      </p:pic>
      <p:sp>
        <p:nvSpPr>
          <p:cNvPr id="9" name="Title 1">
            <a:extLst>
              <a:ext uri="{FF2B5EF4-FFF2-40B4-BE49-F238E27FC236}">
                <a16:creationId xmlns:a16="http://schemas.microsoft.com/office/drawing/2014/main" id="{622817F0-B371-4C45-9D8A-6B4ED373D8EA}"/>
              </a:ext>
            </a:extLst>
          </p:cNvPr>
          <p:cNvSpPr>
            <a:spLocks noGrp="1"/>
          </p:cNvSpPr>
          <p:nvPr>
            <p:ph type="title"/>
          </p:nvPr>
        </p:nvSpPr>
        <p:spPr>
          <a:xfrm>
            <a:off x="571412" y="664581"/>
            <a:ext cx="11046000" cy="553530"/>
          </a:xfrm>
        </p:spPr>
        <p:txBody>
          <a:bodyPr/>
          <a:lstStyle/>
          <a:p>
            <a:r>
              <a:rPr lang="pt-BR" sz="2800"/>
              <a:t>Chaves de segurança: Registrar uma chave </a:t>
            </a:r>
            <a:r>
              <a:rPr lang="pt-BR" sz="1600" i="1"/>
              <a:t>continuação</a:t>
            </a:r>
          </a:p>
        </p:txBody>
      </p:sp>
    </p:spTree>
    <p:extLst>
      <p:ext uri="{BB962C8B-B14F-4D97-AF65-F5344CB8AC3E}">
        <p14:creationId xmlns:p14="http://schemas.microsoft.com/office/powerpoint/2010/main" val="1229284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 Em um navegador suportado, acesse a tela de login e insira seu nome de usuário e uma senha normalmente.</a:t>
            </a:r>
          </a:p>
          <a:p>
            <a:pPr algn="ctr"/>
            <a:r>
              <a:rPr lang="pt-BR"/>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2. O Salesforce solicita que você insira sua chave de segurança.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3. Conecte uma chave de segurança ao computador. Se solicitado por seu navegador, pressione o botão de chave de segurança.</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4. Você fez login com sucesso em sua conta.</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64581"/>
            <a:ext cx="11046000" cy="553530"/>
          </a:xfrm>
        </p:spPr>
        <p:txBody>
          <a:bodyPr/>
          <a:lstStyle/>
          <a:p>
            <a:r>
              <a:rPr lang="pt-BR" sz="2800"/>
              <a:t>Chaves de segurança: Login</a:t>
            </a:r>
          </a:p>
        </p:txBody>
      </p:sp>
      <p:sp>
        <p:nvSpPr>
          <p:cNvPr id="11" name="Text Placeholder 3">
            <a:extLst>
              <a:ext uri="{FF2B5EF4-FFF2-40B4-BE49-F238E27FC236}">
                <a16:creationId xmlns:a16="http://schemas.microsoft.com/office/drawing/2014/main" id="{46B5100A-4143-294F-8A03-03983B73F1B4}"/>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produtos criados no Salesforce Platform]</a:t>
            </a:r>
          </a:p>
        </p:txBody>
      </p:sp>
    </p:spTree>
    <p:extLst>
      <p:ext uri="{BB962C8B-B14F-4D97-AF65-F5344CB8AC3E}">
        <p14:creationId xmlns:p14="http://schemas.microsoft.com/office/powerpoint/2010/main" val="1054252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5BA184-5D3B-3648-9E8C-885B95D63DC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 Em um navegador suportado, acesse a tela de login e insira seu nome de usuário e uma senha normalmente.</a:t>
            </a:r>
          </a:p>
          <a:p>
            <a:pPr algn="ctr"/>
            <a:r>
              <a:rPr lang="pt-BR"/>
              <a:t> </a:t>
            </a:r>
          </a:p>
        </p:txBody>
      </p:sp>
      <p:sp>
        <p:nvSpPr>
          <p:cNvPr id="3" name="Rectangle 2">
            <a:extLst>
              <a:ext uri="{FF2B5EF4-FFF2-40B4-BE49-F238E27FC236}">
                <a16:creationId xmlns:a16="http://schemas.microsoft.com/office/drawing/2014/main" id="{531FEFFA-DE16-C847-B3B3-119F08963DA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2. Conecte a chave de segurança que você registrou na conta de seu computador e clique em </a:t>
            </a:r>
            <a:r>
              <a:rPr lang="pt-BR" b="1"/>
              <a:t>Verificar</a:t>
            </a:r>
            <a:r>
              <a:rPr lang="pt-BR"/>
              <a:t>. </a:t>
            </a:r>
          </a:p>
        </p:txBody>
      </p:sp>
      <p:sp>
        <p:nvSpPr>
          <p:cNvPr id="4" name="Rectangle 3">
            <a:extLst>
              <a:ext uri="{FF2B5EF4-FFF2-40B4-BE49-F238E27FC236}">
                <a16:creationId xmlns:a16="http://schemas.microsoft.com/office/drawing/2014/main" id="{686AEB51-3F2D-AE4B-95F9-3B567D6BE532}"/>
              </a:ext>
            </a:extLst>
          </p:cNvPr>
          <p:cNvSpPr/>
          <p:nvPr/>
        </p:nvSpPr>
        <p:spPr>
          <a:xfrm>
            <a:off x="6455664" y="1499616"/>
            <a:ext cx="257860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3. Se solicitado por seu navegador, pressione o botão na chave de segurança.</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F6772C13-EB65-2745-B66C-6D230E5A62FE}"/>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67D35A51-F2DC-8543-A953-0FB2AD19AD4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4. Você fez login com sucesso em sua conta.</a:t>
            </a:r>
          </a:p>
          <a:p>
            <a:endParaRPr lang="en-US" dirty="0"/>
          </a:p>
        </p:txBody>
      </p:sp>
      <p:pic>
        <p:nvPicPr>
          <p:cNvPr id="7" name="Picture 6">
            <a:extLst>
              <a:ext uri="{FF2B5EF4-FFF2-40B4-BE49-F238E27FC236}">
                <a16:creationId xmlns:a16="http://schemas.microsoft.com/office/drawing/2014/main" id="{7247192C-23CF-B04D-A147-065076F60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2694" y="3300984"/>
            <a:ext cx="1870147"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FC4F803-FF78-E744-BB6A-BB26E30A58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1518" y="3300984"/>
            <a:ext cx="1866900" cy="32004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54FE7CA7-C8B8-534D-BCCA-7FDAC8B85D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1042"/>
            <a:ext cx="2743200" cy="1580284"/>
          </a:xfrm>
          <a:prstGeom prst="rect">
            <a:avLst/>
          </a:prstGeom>
        </p:spPr>
      </p:pic>
      <p:sp>
        <p:nvSpPr>
          <p:cNvPr id="10" name="Title 1">
            <a:extLst>
              <a:ext uri="{FF2B5EF4-FFF2-40B4-BE49-F238E27FC236}">
                <a16:creationId xmlns:a16="http://schemas.microsoft.com/office/drawing/2014/main" id="{C3A0AD5F-A030-F049-BFA3-7DFB0E66064D}"/>
              </a:ext>
            </a:extLst>
          </p:cNvPr>
          <p:cNvSpPr>
            <a:spLocks noGrp="1"/>
          </p:cNvSpPr>
          <p:nvPr>
            <p:ph type="title"/>
          </p:nvPr>
        </p:nvSpPr>
        <p:spPr>
          <a:xfrm>
            <a:off x="571412" y="664581"/>
            <a:ext cx="11046000" cy="553530"/>
          </a:xfrm>
        </p:spPr>
        <p:txBody>
          <a:bodyPr/>
          <a:lstStyle/>
          <a:p>
            <a:r>
              <a:rPr lang="pt-BR" sz="2800"/>
              <a:t>Chaves de segurança: Login</a:t>
            </a:r>
          </a:p>
        </p:txBody>
      </p:sp>
      <p:sp>
        <p:nvSpPr>
          <p:cNvPr id="11" name="Text Placeholder 3">
            <a:extLst>
              <a:ext uri="{FF2B5EF4-FFF2-40B4-BE49-F238E27FC236}">
                <a16:creationId xmlns:a16="http://schemas.microsoft.com/office/drawing/2014/main" id="{C551CFEA-251D-0C47-A076-19A935EA7B2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outros produtos do Salesforce]</a:t>
            </a:r>
          </a:p>
        </p:txBody>
      </p:sp>
    </p:spTree>
    <p:extLst>
      <p:ext uri="{BB962C8B-B14F-4D97-AF65-F5344CB8AC3E}">
        <p14:creationId xmlns:p14="http://schemas.microsoft.com/office/powerpoint/2010/main" val="3032799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1088" name="Google Shape;1088;p155"/>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pt-BR"/>
              <a:t>Aprimorar a segurança do negócio</a:t>
            </a:r>
          </a:p>
        </p:txBody>
      </p:sp>
      <p:sp>
        <p:nvSpPr>
          <p:cNvPr id="1089" name="Google Shape;1089;p155"/>
          <p:cNvSpPr txBox="1">
            <a:spLocks noGrp="1"/>
          </p:cNvSpPr>
          <p:nvPr>
            <p:ph type="body" idx="2"/>
          </p:nvPr>
        </p:nvSpPr>
        <p:spPr>
          <a:xfrm>
            <a:off x="428756" y="1026100"/>
            <a:ext cx="10429744" cy="480978"/>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pt-BR"/>
              <a:t>Proteger as contas de usuário do Salesforce com a autenticação multifator (MFA)</a:t>
            </a:r>
          </a:p>
        </p:txBody>
      </p:sp>
      <p:sp>
        <p:nvSpPr>
          <p:cNvPr id="1090" name="Google Shape;1090;p155"/>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pt-BR" sz="2400" b="1">
                <a:solidFill>
                  <a:srgbClr val="205CA0"/>
                </a:solidFill>
                <a:latin typeface="Salesforce Sans"/>
                <a:ea typeface="Salesforce Sans"/>
                <a:cs typeface="Salesforce Sans"/>
                <a:sym typeface="Salesforce Sans"/>
              </a:rPr>
              <a:t>Algo que você sabe</a:t>
            </a:r>
          </a:p>
          <a:p>
            <a:pPr marL="0" lvl="0" indent="0" algn="ctr" rtl="0">
              <a:spcBef>
                <a:spcPts val="300"/>
              </a:spcBef>
              <a:spcAft>
                <a:spcPts val="300"/>
              </a:spcAft>
              <a:buNone/>
            </a:pPr>
            <a:r>
              <a:rPr lang="pt-BR" sz="1900">
                <a:solidFill>
                  <a:srgbClr val="59575C"/>
                </a:solidFill>
                <a:latin typeface="Salesforce Sans"/>
                <a:ea typeface="Salesforce Sans"/>
                <a:cs typeface="Salesforce Sans"/>
                <a:sym typeface="Salesforce Sans"/>
              </a:rPr>
              <a:t>Credenciais de login</a:t>
            </a:r>
          </a:p>
        </p:txBody>
      </p:sp>
      <p:sp>
        <p:nvSpPr>
          <p:cNvPr id="1091" name="Google Shape;1091;p155"/>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55"/>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pt-BR" sz="2400" b="1">
                <a:solidFill>
                  <a:srgbClr val="205CA0"/>
                </a:solidFill>
                <a:latin typeface="Salesforce Sans"/>
                <a:ea typeface="Salesforce Sans"/>
                <a:cs typeface="Salesforce Sans"/>
                <a:sym typeface="Salesforce Sans"/>
              </a:rPr>
              <a:t>Algo que você tem</a:t>
            </a:r>
          </a:p>
          <a:p>
            <a:pPr marL="0" lvl="0" indent="0" algn="ctr" rtl="0">
              <a:spcBef>
                <a:spcPts val="300"/>
              </a:spcBef>
              <a:spcAft>
                <a:spcPts val="0"/>
              </a:spcAft>
              <a:buNone/>
            </a:pPr>
            <a:r>
              <a:rPr lang="pt-BR" sz="1900">
                <a:solidFill>
                  <a:schemeClr val="accent2"/>
                </a:solidFill>
                <a:latin typeface="Salesforce Sans"/>
                <a:ea typeface="Salesforce Sans"/>
                <a:cs typeface="Salesforce Sans"/>
                <a:sym typeface="Salesforce Sans"/>
              </a:rPr>
              <a:t>Aplicativo autenticador</a:t>
            </a:r>
          </a:p>
          <a:p>
            <a:pPr marL="0" lvl="0" indent="0" algn="ctr" rtl="0">
              <a:spcBef>
                <a:spcPts val="300"/>
              </a:spcBef>
              <a:spcAft>
                <a:spcPts val="0"/>
              </a:spcAft>
              <a:buNone/>
            </a:pPr>
            <a:r>
              <a:rPr lang="pt-BR" sz="1900">
                <a:solidFill>
                  <a:schemeClr val="accent2"/>
                </a:solidFill>
                <a:latin typeface="Salesforce Sans"/>
                <a:ea typeface="Salesforce Sans"/>
                <a:cs typeface="Salesforce Sans"/>
                <a:sym typeface="Salesforce Sans"/>
              </a:rPr>
              <a:t> Chave de segurança</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093" name="Google Shape;1093;p155"/>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4" name="Google Shape;1094;p155"/>
          <p:cNvGrpSpPr/>
          <p:nvPr/>
        </p:nvGrpSpPr>
        <p:grpSpPr>
          <a:xfrm>
            <a:off x="541677" y="1936201"/>
            <a:ext cx="3657858" cy="2027618"/>
            <a:chOff x="579020" y="2521894"/>
            <a:chExt cx="2974352" cy="1648604"/>
          </a:xfrm>
        </p:grpSpPr>
        <p:pic>
          <p:nvPicPr>
            <p:cNvPr id="1095" name="Google Shape;1095;p155"/>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096" name="Google Shape;1096;p155"/>
            <p:cNvGrpSpPr/>
            <p:nvPr/>
          </p:nvGrpSpPr>
          <p:grpSpPr>
            <a:xfrm>
              <a:off x="579020" y="2521894"/>
              <a:ext cx="2974352" cy="1648604"/>
              <a:chOff x="310555" y="3851187"/>
              <a:chExt cx="4300682" cy="2383754"/>
            </a:xfrm>
          </p:grpSpPr>
          <p:pic>
            <p:nvPicPr>
              <p:cNvPr id="1097" name="Google Shape;1097;p155"/>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098" name="Google Shape;1098;p155"/>
              <p:cNvGrpSpPr/>
              <p:nvPr/>
            </p:nvGrpSpPr>
            <p:grpSpPr>
              <a:xfrm>
                <a:off x="455499" y="3851187"/>
                <a:ext cx="3975729" cy="2269478"/>
                <a:chOff x="0" y="0"/>
                <a:chExt cx="7953048" cy="4539865"/>
              </a:xfrm>
            </p:grpSpPr>
            <p:pic>
              <p:nvPicPr>
                <p:cNvPr id="1099" name="Google Shape;1099;p155"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00" name="Google Shape;1100;p155"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01" name="Google Shape;1101;p155"/>
          <p:cNvGrpSpPr/>
          <p:nvPr/>
        </p:nvGrpSpPr>
        <p:grpSpPr>
          <a:xfrm>
            <a:off x="5619352" y="1822289"/>
            <a:ext cx="1119241" cy="2140950"/>
            <a:chOff x="6224460" y="2105973"/>
            <a:chExt cx="1490930" cy="2851938"/>
          </a:xfrm>
        </p:grpSpPr>
        <p:pic>
          <p:nvPicPr>
            <p:cNvPr id="1102" name="Google Shape;1102;p155"/>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03" name="Google Shape;1103;p155"/>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04" name="Google Shape;1104;p155"/>
          <p:cNvGrpSpPr/>
          <p:nvPr/>
        </p:nvGrpSpPr>
        <p:grpSpPr>
          <a:xfrm>
            <a:off x="8920775" y="2586712"/>
            <a:ext cx="1658500" cy="726600"/>
            <a:chOff x="10951025" y="3294975"/>
            <a:chExt cx="1658500" cy="726600"/>
          </a:xfrm>
        </p:grpSpPr>
        <p:grpSp>
          <p:nvGrpSpPr>
            <p:cNvPr id="1105" name="Google Shape;1105;p155"/>
            <p:cNvGrpSpPr/>
            <p:nvPr/>
          </p:nvGrpSpPr>
          <p:grpSpPr>
            <a:xfrm>
              <a:off x="10951025" y="3500751"/>
              <a:ext cx="315049" cy="315049"/>
              <a:chOff x="12341216" y="3560346"/>
              <a:chExt cx="462627" cy="462627"/>
            </a:xfrm>
          </p:grpSpPr>
          <p:sp>
            <p:nvSpPr>
              <p:cNvPr id="1106" name="Google Shape;1106;p155"/>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07" name="Google Shape;1107;p155"/>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08" name="Google Shape;1108;p155"/>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pt-BR"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09" name="Google Shape;1109;p155"/>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10" name="Google Shape;1110;p155"/>
          <p:cNvGrpSpPr/>
          <p:nvPr/>
        </p:nvGrpSpPr>
        <p:grpSpPr>
          <a:xfrm>
            <a:off x="8045655" y="4052048"/>
            <a:ext cx="3233987" cy="2805139"/>
            <a:chOff x="8569990" y="4187170"/>
            <a:chExt cx="3234957" cy="2805139"/>
          </a:xfrm>
        </p:grpSpPr>
        <p:pic>
          <p:nvPicPr>
            <p:cNvPr id="1111" name="Google Shape;1111;p155"/>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12" name="Google Shape;1112;p155"/>
            <p:cNvSpPr txBox="1"/>
            <p:nvPr/>
          </p:nvSpPr>
          <p:spPr>
            <a:xfrm rot="21576074">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pt-BR" sz="1600" b="1">
                  <a:solidFill>
                    <a:srgbClr val="FFFFFF"/>
                  </a:solidFill>
                  <a:latin typeface="Salesforce Sans"/>
                  <a:ea typeface="Salesforce Sans"/>
                  <a:cs typeface="Salesforce Sans"/>
                  <a:sym typeface="Salesforce Sans"/>
                </a:rPr>
                <a:t>Habilitar a MFA é uma das ações mais fáceis e efetivas que você pode tomar para ajudar a proteger suas organizações  </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500" y="2296091"/>
            <a:ext cx="6212699" cy="1961583"/>
          </a:xfrm>
          <a:prstGeom prst="rect">
            <a:avLst/>
          </a:prstGeom>
          <a:noFill/>
          <a:ln>
            <a:noFill/>
          </a:ln>
        </p:spPr>
        <p:txBody>
          <a:bodyPr spcFirstLastPara="1" wrap="square" lIns="0" tIns="0" rIns="0" bIns="0" anchor="t" anchorCtr="0">
            <a:noAutofit/>
          </a:bodyPr>
          <a:lstStyle/>
          <a:p>
            <a:pPr marL="609600" lvl="0" indent="-406400">
              <a:buClr>
                <a:schemeClr val="accent2"/>
              </a:buClr>
              <a:buSzPts val="1600"/>
              <a:buFont typeface="Salesforce Sans"/>
              <a:buChar char="●"/>
            </a:pPr>
            <a:r>
              <a:rPr lang="pt-BR" sz="1600" dirty="0">
                <a:solidFill>
                  <a:schemeClr val="accent2"/>
                </a:solidFill>
                <a:latin typeface="Salesforce Sans"/>
              </a:rPr>
              <a:t>Verificar a identidade com impressão digital, olho ou de reconhecimento facial</a:t>
            </a:r>
            <a:r>
              <a:rPr lang="en-US" sz="1600" dirty="0">
                <a:solidFill>
                  <a:schemeClr val="accent2"/>
                </a:solidFill>
                <a:latin typeface="Salesforce Sans"/>
                <a:sym typeface="Salesforce Sans"/>
              </a:rPr>
              <a:t>.</a:t>
            </a:r>
          </a:p>
          <a:p>
            <a:pPr marL="609600" lvl="0" indent="-406400">
              <a:spcBef>
                <a:spcPts val="700"/>
              </a:spcBef>
              <a:buClr>
                <a:schemeClr val="accent2"/>
              </a:buClr>
              <a:buSzPts val="1600"/>
              <a:buFont typeface="Salesforce Sans"/>
              <a:buChar char="●"/>
            </a:pPr>
            <a:r>
              <a:rPr lang="pt-BR" sz="1600" dirty="0">
                <a:solidFill>
                  <a:schemeClr val="accent2"/>
                </a:solidFill>
                <a:latin typeface="Salesforce Sans"/>
              </a:rPr>
              <a:t>Não são necessários aplicativos ou hardware adicionais.</a:t>
            </a:r>
            <a:r>
              <a:rPr lang="en-IE" sz="1600" dirty="0">
                <a:solidFill>
                  <a:schemeClr val="accent2"/>
                </a:solidFill>
                <a:latin typeface="Salesforce Sans"/>
              </a:rPr>
              <a:t> </a:t>
            </a:r>
          </a:p>
          <a:p>
            <a:pPr marL="609600" lvl="0" indent="-406400">
              <a:spcBef>
                <a:spcPts val="700"/>
              </a:spcBef>
              <a:buClr>
                <a:schemeClr val="accent2"/>
              </a:buClr>
              <a:buSzPts val="1600"/>
              <a:buFont typeface="Salesforce Sans"/>
              <a:buChar char="●"/>
            </a:pPr>
            <a:r>
              <a:rPr lang="pt-BR" sz="1600" dirty="0">
                <a:solidFill>
                  <a:schemeClr val="accent2"/>
                </a:solidFill>
                <a:latin typeface="Salesforce Sans"/>
              </a:rPr>
              <a:t>A criptografia forte de chave pública é exclusiva para a conta do usuário.</a:t>
            </a:r>
            <a:r>
              <a:rPr lang="en-IE" sz="1600" dirty="0">
                <a:solidFill>
                  <a:schemeClr val="accent2"/>
                </a:solidFill>
                <a:latin typeface="Salesforce Sans"/>
              </a:rPr>
              <a:t> </a:t>
            </a:r>
          </a:p>
          <a:p>
            <a:pPr marL="609600" lvl="0" indent="-406400">
              <a:spcBef>
                <a:spcPts val="700"/>
              </a:spcBef>
              <a:buClr>
                <a:schemeClr val="accent2"/>
              </a:buClr>
              <a:buSzPts val="1600"/>
              <a:buFont typeface="Salesforce Sans"/>
              <a:buChar char="●"/>
            </a:pPr>
            <a:r>
              <a:rPr lang="pt-BR" sz="1600" dirty="0">
                <a:solidFill>
                  <a:schemeClr val="accent2"/>
                </a:solidFill>
                <a:latin typeface="Salesforce Sans"/>
              </a:rPr>
              <a:t>Resistente a ataques de </a:t>
            </a:r>
            <a:r>
              <a:rPr lang="pt-BR" sz="1600" dirty="0" err="1">
                <a:solidFill>
                  <a:schemeClr val="accent2"/>
                </a:solidFill>
                <a:latin typeface="Salesforce Sans"/>
              </a:rPr>
              <a:t>malware</a:t>
            </a:r>
            <a:r>
              <a:rPr lang="pt-BR" sz="1600" dirty="0">
                <a:solidFill>
                  <a:schemeClr val="accent2"/>
                </a:solidFill>
                <a:latin typeface="Salesforce Sans"/>
              </a:rPr>
              <a:t>, </a:t>
            </a:r>
            <a:r>
              <a:rPr lang="pt-BR" sz="1600" dirty="0" err="1">
                <a:solidFill>
                  <a:schemeClr val="accent2"/>
                </a:solidFill>
                <a:latin typeface="Salesforce Sans"/>
              </a:rPr>
              <a:t>phishing</a:t>
            </a:r>
            <a:r>
              <a:rPr lang="pt-BR" sz="1600" dirty="0">
                <a:solidFill>
                  <a:schemeClr val="accent2"/>
                </a:solidFill>
                <a:latin typeface="Salesforce Sans"/>
              </a:rPr>
              <a:t> e </a:t>
            </a:r>
            <a:r>
              <a:rPr lang="pt-BR" sz="1600" dirty="0" err="1">
                <a:solidFill>
                  <a:schemeClr val="accent2"/>
                </a:solidFill>
                <a:latin typeface="Salesforce Sans"/>
              </a:rPr>
              <a:t>man</a:t>
            </a:r>
            <a:r>
              <a:rPr lang="pt-BR" sz="1600" dirty="0">
                <a:solidFill>
                  <a:schemeClr val="accent2"/>
                </a:solidFill>
                <a:latin typeface="Salesforce Sans"/>
              </a:rPr>
              <a:t>-in-</a:t>
            </a:r>
            <a:r>
              <a:rPr lang="pt-BR" sz="1600" dirty="0" err="1">
                <a:solidFill>
                  <a:schemeClr val="accent2"/>
                </a:solidFill>
                <a:latin typeface="Salesforce Sans"/>
              </a:rPr>
              <a:t>the</a:t>
            </a:r>
            <a:r>
              <a:rPr lang="pt-BR" sz="1600" dirty="0">
                <a:solidFill>
                  <a:schemeClr val="accent2"/>
                </a:solidFill>
                <a:latin typeface="Salesforce Sans"/>
              </a:rPr>
              <a:t>-</a:t>
            </a:r>
            <a:r>
              <a:rPr lang="pt-BR" sz="1600" dirty="0" err="1">
                <a:solidFill>
                  <a:schemeClr val="accent2"/>
                </a:solidFill>
                <a:latin typeface="Salesforce Sans"/>
              </a:rPr>
              <a:t>middle</a:t>
            </a:r>
            <a:r>
              <a:rPr lang="pt-BR" sz="1600" dirty="0">
                <a:solidFill>
                  <a:schemeClr val="accent2"/>
                </a:solidFill>
                <a:latin typeface="Salesforce Sans"/>
              </a:rPr>
              <a:t>.</a:t>
            </a:r>
            <a:endParaRPr sz="1600" dirty="0">
              <a:solidFill>
                <a:schemeClr val="accent2"/>
              </a:solidFill>
              <a:latin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pt-BR" sz="3100" b="1" dirty="0">
                <a:solidFill>
                  <a:srgbClr val="205CA0"/>
                </a:solidFill>
                <a:latin typeface="Salesforce Sans"/>
              </a:rPr>
              <a:t>Autenticadores integrados</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1211" name="Google Shape;1211;p160"/>
          <p:cNvSpPr/>
          <p:nvPr/>
        </p:nvSpPr>
        <p:spPr>
          <a:xfrm>
            <a:off x="7161985" y="1431935"/>
            <a:ext cx="4530300" cy="444787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82268" y="4590834"/>
            <a:ext cx="6212700" cy="990000"/>
          </a:xfrm>
          <a:prstGeom prst="rect">
            <a:avLst/>
          </a:prstGeom>
          <a:noFill/>
          <a:ln>
            <a:noFill/>
          </a:ln>
        </p:spPr>
        <p:txBody>
          <a:bodyPr spcFirstLastPara="1" wrap="square" lIns="0" tIns="0" rIns="0" bIns="0" anchor="t" anchorCtr="0">
            <a:noAutofit/>
          </a:bodyPr>
          <a:lstStyle/>
          <a:p>
            <a:pPr lvl="0"/>
            <a:r>
              <a:rPr lang="pt-BR" sz="1900" b="1" dirty="0">
                <a:solidFill>
                  <a:schemeClr val="dk1"/>
                </a:solidFill>
                <a:latin typeface="Salesforce Sans"/>
              </a:rPr>
              <a:t>Fazer </a:t>
            </a:r>
            <a:r>
              <a:rPr lang="pt-BR" sz="1900" b="1" dirty="0" err="1">
                <a:solidFill>
                  <a:schemeClr val="dk1"/>
                </a:solidFill>
                <a:latin typeface="Salesforce Sans"/>
              </a:rPr>
              <a:t>login</a:t>
            </a:r>
            <a:r>
              <a:rPr lang="pt-BR" sz="1900" b="1" dirty="0">
                <a:solidFill>
                  <a:schemeClr val="dk1"/>
                </a:solidFill>
                <a:latin typeface="Salesforce Sans"/>
              </a:rPr>
              <a:t> com esse tipo de método de verificação </a:t>
            </a:r>
            <a:br>
              <a:rPr lang="pt-BR" sz="1900" b="1" dirty="0">
                <a:solidFill>
                  <a:schemeClr val="dk1"/>
                </a:solidFill>
                <a:latin typeface="Salesforce Sans"/>
              </a:rPr>
            </a:br>
            <a:r>
              <a:rPr lang="pt-BR" sz="1900" b="1" dirty="0">
                <a:solidFill>
                  <a:schemeClr val="dk1"/>
                </a:solidFill>
                <a:latin typeface="Salesforce Sans"/>
              </a:rPr>
              <a:t>é fácil!</a:t>
            </a:r>
            <a:r>
              <a:rPr lang="en-IE" sz="1900" b="1" dirty="0">
                <a:solidFill>
                  <a:schemeClr val="dk1"/>
                </a:solidFill>
                <a:latin typeface="Salesforce Sans"/>
              </a:rPr>
              <a:t> </a:t>
            </a:r>
            <a:endParaRPr sz="1900" b="1" dirty="0">
              <a:solidFill>
                <a:schemeClr val="dk1"/>
              </a:solidFill>
              <a:latin typeface="Salesforce Sans"/>
              <a:ea typeface="Salesforce Sans"/>
              <a:cs typeface="Salesforce Sans"/>
              <a:sym typeface="Salesforce Sans"/>
            </a:endParaRPr>
          </a:p>
          <a:p>
            <a:pPr marL="609600" lvl="0" indent="-406400">
              <a:spcBef>
                <a:spcPts val="700"/>
              </a:spcBef>
              <a:buClr>
                <a:schemeClr val="accent2"/>
              </a:buClr>
              <a:buSzPts val="1600"/>
              <a:buFont typeface="+mj-lt"/>
              <a:buAutoNum type="arabicPeriod"/>
            </a:pPr>
            <a:r>
              <a:rPr lang="pt-BR" sz="1600" dirty="0">
                <a:solidFill>
                  <a:schemeClr val="accent2"/>
                </a:solidFill>
                <a:latin typeface="Salesforce Sans"/>
              </a:rPr>
              <a:t>Insira um nome de usuário e senha.</a:t>
            </a:r>
            <a:r>
              <a:rPr lang="en-IE" sz="1600" dirty="0">
                <a:solidFill>
                  <a:schemeClr val="accent2"/>
                </a:solidFill>
                <a:latin typeface="Salesforce Sans"/>
              </a:rPr>
              <a:t> </a:t>
            </a:r>
          </a:p>
          <a:p>
            <a:pPr marL="609600" lvl="0" indent="-406400">
              <a:spcBef>
                <a:spcPts val="700"/>
              </a:spcBef>
              <a:buClr>
                <a:schemeClr val="accent2"/>
              </a:buClr>
              <a:buSzPts val="1600"/>
              <a:buFont typeface="+mj-lt"/>
              <a:buAutoNum type="arabicPeriod"/>
            </a:pPr>
            <a:r>
              <a:rPr lang="pt-BR" sz="1600" dirty="0">
                <a:solidFill>
                  <a:schemeClr val="accent2"/>
                </a:solidFill>
                <a:latin typeface="Salesforce Sans"/>
              </a:rPr>
              <a:t>Use seu autenticador integrado para fornecer seu identificador de biometria, PIN ou senha.</a:t>
            </a:r>
            <a:endParaRPr sz="1600" dirty="0">
              <a:solidFill>
                <a:schemeClr val="accent2"/>
              </a:solidFill>
              <a:latin typeface="Salesforce Sans"/>
              <a:sym typeface="Salesforce Sans"/>
            </a:endParaRPr>
          </a:p>
        </p:txBody>
      </p:sp>
      <p:sp>
        <p:nvSpPr>
          <p:cNvPr id="1218" name="Google Shape;1218;p160"/>
          <p:cNvSpPr txBox="1"/>
          <p:nvPr/>
        </p:nvSpPr>
        <p:spPr>
          <a:xfrm>
            <a:off x="442394" y="1205308"/>
            <a:ext cx="6500666" cy="795467"/>
          </a:xfrm>
          <a:prstGeom prst="rect">
            <a:avLst/>
          </a:prstGeom>
          <a:noFill/>
          <a:ln>
            <a:noFill/>
          </a:ln>
        </p:spPr>
        <p:txBody>
          <a:bodyPr spcFirstLastPara="1" wrap="square" lIns="121875" tIns="121875" rIns="121875" bIns="121875" anchor="t" anchorCtr="0">
            <a:noAutofit/>
          </a:bodyPr>
          <a:lstStyle/>
          <a:p>
            <a:pPr lvl="0">
              <a:spcAft>
                <a:spcPts val="700"/>
              </a:spcAft>
            </a:pPr>
            <a:r>
              <a:rPr lang="pt-BR" sz="1900" b="1" dirty="0">
                <a:solidFill>
                  <a:schemeClr val="dk1"/>
                </a:solidFill>
                <a:latin typeface="Salesforce Sans"/>
              </a:rPr>
              <a:t>Verificação fácil de MFA usando um serviço autenticador integrado do dispositivo desktop ou móvel, como o Windows </a:t>
            </a:r>
            <a:r>
              <a:rPr lang="pt-BR" sz="1900" b="1" dirty="0" err="1">
                <a:solidFill>
                  <a:schemeClr val="dk1"/>
                </a:solidFill>
                <a:latin typeface="Salesforce Sans"/>
              </a:rPr>
              <a:t>Hello</a:t>
            </a:r>
            <a:r>
              <a:rPr lang="pt-BR" sz="1900" b="1" dirty="0">
                <a:solidFill>
                  <a:schemeClr val="dk1"/>
                </a:solidFill>
                <a:latin typeface="Salesforce Sans"/>
              </a:rPr>
              <a:t>, </a:t>
            </a:r>
            <a:r>
              <a:rPr lang="pt-BR" sz="1900" b="1" dirty="0" err="1">
                <a:solidFill>
                  <a:schemeClr val="dk1"/>
                </a:solidFill>
                <a:latin typeface="Salesforce Sans"/>
              </a:rPr>
              <a:t>Touch</a:t>
            </a:r>
            <a:r>
              <a:rPr lang="pt-BR" sz="1900" b="1" dirty="0">
                <a:solidFill>
                  <a:schemeClr val="dk1"/>
                </a:solidFill>
                <a:latin typeface="Salesforce Sans"/>
              </a:rPr>
              <a:t> ID ou Face ID.</a:t>
            </a:r>
            <a:r>
              <a:rPr lang="en-IE" sz="1900" b="1" dirty="0">
                <a:solidFill>
                  <a:schemeClr val="dk1"/>
                </a:solidFill>
                <a:latin typeface="Salesforce Sans"/>
              </a:rPr>
              <a:t> </a:t>
            </a:r>
            <a:endParaRPr sz="1900" b="1" dirty="0">
              <a:solidFill>
                <a:schemeClr val="dk1"/>
              </a:solidFill>
              <a:latin typeface="Salesforce Sans"/>
            </a:endParaRPr>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459370" y="2683096"/>
            <a:ext cx="3999205" cy="2844444"/>
          </a:xfrm>
          <a:prstGeom prst="rect">
            <a:avLst/>
          </a:prstGeom>
          <a:noFill/>
          <a:ln>
            <a:noFill/>
          </a:ln>
        </p:spPr>
        <p:txBody>
          <a:bodyPr spcFirstLastPara="1" wrap="square" lIns="0" tIns="0" rIns="0" bIns="0" anchor="t" anchorCtr="0">
            <a:noAutofit/>
          </a:bodyPr>
          <a:lstStyle/>
          <a:p>
            <a:pPr marL="285750" lvl="0" indent="-285750">
              <a:lnSpc>
                <a:spcPct val="115000"/>
              </a:lnSpc>
              <a:spcAft>
                <a:spcPts val="900"/>
              </a:spcAft>
              <a:buClr>
                <a:schemeClr val="bg1"/>
              </a:buClr>
              <a:buSzPct val="120000"/>
              <a:buFont typeface="Arial" panose="020B0604020202020204" pitchFamily="34" charset="0"/>
              <a:buChar char="•"/>
            </a:pPr>
            <a:r>
              <a:rPr lang="pt-BR" sz="1500" dirty="0">
                <a:solidFill>
                  <a:srgbClr val="FFFFFF"/>
                </a:solidFill>
                <a:latin typeface="Salesforce Sans"/>
              </a:rPr>
              <a:t>O navegador, o sistema operacional </a:t>
            </a:r>
            <a:br>
              <a:rPr lang="pt-BR" sz="1500" dirty="0">
                <a:solidFill>
                  <a:srgbClr val="FFFFFF"/>
                </a:solidFill>
                <a:latin typeface="Salesforce Sans"/>
              </a:rPr>
            </a:br>
            <a:r>
              <a:rPr lang="pt-BR" sz="1500" dirty="0">
                <a:solidFill>
                  <a:srgbClr val="FFFFFF"/>
                </a:solidFill>
                <a:latin typeface="Salesforce Sans"/>
              </a:rPr>
              <a:t>e o dispositivo do usuário deve oferecer suporte ao </a:t>
            </a:r>
            <a:r>
              <a:rPr lang="pt-BR" sz="1500" u="sng" dirty="0">
                <a:solidFill>
                  <a:schemeClr val="bg1"/>
                </a:solidFill>
                <a:latin typeface="Salesforce Sans"/>
                <a:hlinkClick r:id="rId5">
                  <a:extLst>
                    <a:ext uri="{A12FA001-AC4F-418D-AE19-62706E023703}">
                      <ahyp:hlinkClr xmlns:ahyp="http://schemas.microsoft.com/office/drawing/2018/hyperlinkcolor" val="tx"/>
                    </a:ext>
                  </a:extLst>
                </a:hlinkClick>
              </a:rPr>
              <a:t>padrão FIDO2 </a:t>
            </a:r>
            <a:r>
              <a:rPr lang="pt-BR" sz="1500" u="sng" dirty="0" err="1">
                <a:solidFill>
                  <a:schemeClr val="bg1"/>
                </a:solidFill>
                <a:latin typeface="Salesforce Sans"/>
                <a:hlinkClick r:id="rId5">
                  <a:extLst>
                    <a:ext uri="{A12FA001-AC4F-418D-AE19-62706E023703}">
                      <ahyp:hlinkClr xmlns:ahyp="http://schemas.microsoft.com/office/drawing/2018/hyperlinkcolor" val="tx"/>
                    </a:ext>
                  </a:extLst>
                </a:hlinkClick>
              </a:rPr>
              <a:t>WebAuthn</a:t>
            </a:r>
            <a:r>
              <a:rPr lang="en-US" sz="1500" dirty="0">
                <a:solidFill>
                  <a:schemeClr val="bg1"/>
                </a:solidFill>
                <a:latin typeface="Salesforce Sans"/>
                <a:sym typeface="Salesforce Sans"/>
              </a:rPr>
              <a:t>.</a:t>
            </a:r>
          </a:p>
          <a:p>
            <a:pPr marL="285750" lvl="0" indent="-285750">
              <a:lnSpc>
                <a:spcPct val="115000"/>
              </a:lnSpc>
              <a:spcAft>
                <a:spcPts val="900"/>
              </a:spcAft>
              <a:buClr>
                <a:schemeClr val="bg1"/>
              </a:buClr>
              <a:buSzPct val="120000"/>
              <a:buFont typeface="Arial" panose="020B0604020202020204" pitchFamily="34" charset="0"/>
              <a:buChar char="•"/>
            </a:pPr>
            <a:r>
              <a:rPr lang="pt-BR" sz="1500" dirty="0">
                <a:solidFill>
                  <a:srgbClr val="FFFFFF"/>
                </a:solidFill>
                <a:latin typeface="Salesforce Sans"/>
              </a:rPr>
              <a:t>O serviço autenticador integrado deve estar habilitado e configurado para verificar uma identidade de usuário por meio de biometria, PIN ou senha.</a:t>
            </a:r>
            <a:r>
              <a:rPr lang="en-IE" sz="1500" dirty="0">
                <a:solidFill>
                  <a:srgbClr val="FFFFFF"/>
                </a:solidFill>
                <a:latin typeface="Salesforce Sans"/>
              </a:rPr>
              <a:t> </a:t>
            </a:r>
          </a:p>
          <a:p>
            <a:pPr marL="285750" lvl="0" indent="-285750">
              <a:lnSpc>
                <a:spcPct val="115000"/>
              </a:lnSpc>
              <a:spcAft>
                <a:spcPts val="900"/>
              </a:spcAft>
              <a:buClr>
                <a:schemeClr val="bg1"/>
              </a:buClr>
              <a:buSzPct val="120000"/>
              <a:buFont typeface="Arial" panose="020B0604020202020204" pitchFamily="34" charset="0"/>
              <a:buChar char="•"/>
            </a:pPr>
            <a:r>
              <a:rPr lang="pt-BR" sz="1500" dirty="0">
                <a:solidFill>
                  <a:srgbClr val="FFFFFF"/>
                </a:solidFill>
                <a:latin typeface="Salesforce Sans"/>
              </a:rPr>
              <a:t>Para autenticação de biometria, o dispositivo de usuário deve incluir uma verificação de impressões digitais, olhos ou reconhecimento facial.</a:t>
            </a:r>
            <a:endParaRPr sz="1500" dirty="0">
              <a:solidFill>
                <a:srgbClr val="FFFFFF"/>
              </a:solidFill>
              <a:latin typeface="Salesforce Sans"/>
              <a:sym typeface="Salesforce Sans"/>
            </a:endParaRPr>
          </a:p>
        </p:txBody>
      </p:sp>
    </p:spTree>
    <p:extLst>
      <p:ext uri="{BB962C8B-B14F-4D97-AF65-F5344CB8AC3E}">
        <p14:creationId xmlns:p14="http://schemas.microsoft.com/office/powerpoint/2010/main" val="40194633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1. Em um navegador suportado, faça o </a:t>
            </a:r>
            <a:r>
              <a:rPr lang="pt-BR" sz="1350" dirty="0" err="1"/>
              <a:t>login</a:t>
            </a:r>
            <a:r>
              <a:rPr lang="pt-BR" sz="1350" dirty="0"/>
              <a:t> em sua conta. Será solicitado que você verifique sua identidade com um código único por </a:t>
            </a:r>
            <a:r>
              <a:rPr lang="pt-BR" sz="1350" dirty="0" err="1"/>
              <a:t>email</a:t>
            </a:r>
            <a:r>
              <a:rPr lang="pt-BR" sz="1350" dirty="0"/>
              <a:t> ou mensagem de texto.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2. Selecione </a:t>
            </a:r>
            <a:r>
              <a:rPr lang="pt-BR" sz="1350" b="1" dirty="0"/>
              <a:t>Autenticador integrado</a:t>
            </a:r>
            <a:r>
              <a:rPr lang="pt-BR" sz="1350" dirty="0"/>
              <a:t> na lista de métodos de verificação.</a:t>
            </a:r>
          </a:p>
          <a:p>
            <a:pPr algn="ctr"/>
            <a:endParaRPr lang="en-US" sz="1350"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3. Clique em </a:t>
            </a:r>
            <a:r>
              <a:rPr lang="pt-BR" sz="1350" b="1" dirty="0"/>
              <a:t>Registrar</a:t>
            </a:r>
            <a:r>
              <a:rPr lang="pt-BR" sz="1350" dirty="0"/>
              <a:t>.</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660834"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4. Quando solicitado, insira </a:t>
            </a:r>
            <a:br>
              <a:rPr lang="pt-BR" sz="1350" dirty="0"/>
            </a:br>
            <a:r>
              <a:rPr lang="pt-BR" sz="1350" dirty="0"/>
              <a:t>o identificador que você configurou como autenticador integrado, como impressão digital, reconhecimento facial ou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4"/>
          <a:srcRect/>
          <a:stretch/>
        </p:blipFill>
        <p:spPr>
          <a:xfrm>
            <a:off x="3740968" y="3303020"/>
            <a:ext cx="2133600"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64581"/>
            <a:ext cx="11046000" cy="553530"/>
          </a:xfrm>
        </p:spPr>
        <p:txBody>
          <a:bodyPr/>
          <a:lstStyle/>
          <a:p>
            <a:r>
              <a:rPr lang="pt-BR" sz="2800"/>
              <a:t>Autenticadores integrados: registrar um autenticador</a:t>
            </a:r>
          </a:p>
        </p:txBody>
      </p:sp>
      <p:sp>
        <p:nvSpPr>
          <p:cNvPr id="11" name="Text Placeholder 3">
            <a:extLst>
              <a:ext uri="{FF2B5EF4-FFF2-40B4-BE49-F238E27FC236}">
                <a16:creationId xmlns:a16="http://schemas.microsoft.com/office/drawing/2014/main" id="{A49B2A1F-D3AC-9741-9C4E-29B331F99C3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Heroku, MuleSoft Anypoint Platform e Marketing Cloud – Social]</a:t>
            </a:r>
          </a:p>
          <a:p>
            <a:endParaRPr lang="en-US" dirty="0">
              <a:solidFill>
                <a:srgbClr val="C00000"/>
              </a:solidFill>
            </a:endParaRPr>
          </a:p>
        </p:txBody>
      </p:sp>
      <p:sp>
        <p:nvSpPr>
          <p:cNvPr id="12" name="Rounded Rectangle 11">
            <a:extLst>
              <a:ext uri="{FF2B5EF4-FFF2-40B4-BE49-F238E27FC236}">
                <a16:creationId xmlns:a16="http://schemas.microsoft.com/office/drawing/2014/main" id="{3A28368A-5E9C-F745-9D2B-0A804E433237}"/>
              </a:ext>
            </a:extLst>
          </p:cNvPr>
          <p:cNvSpPr/>
          <p:nvPr/>
        </p:nvSpPr>
        <p:spPr>
          <a:xfrm>
            <a:off x="3920374" y="5630437"/>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533704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EB77DD-C3BE-904A-B331-E199FF2F3C6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5. Atribua um nome ao seu autenticador integrado para que seja fácil reconhecê-lo e clique em </a:t>
            </a:r>
            <a:r>
              <a:rPr lang="pt-BR" b="1"/>
              <a:t>Concluído</a:t>
            </a:r>
            <a:r>
              <a:rPr lang="pt-BR"/>
              <a:t>.</a:t>
            </a:r>
          </a:p>
          <a:p>
            <a:endParaRPr lang="en-US" dirty="0"/>
          </a:p>
        </p:txBody>
      </p:sp>
      <p:sp>
        <p:nvSpPr>
          <p:cNvPr id="6" name="Rectangle 5">
            <a:extLst>
              <a:ext uri="{FF2B5EF4-FFF2-40B4-BE49-F238E27FC236}">
                <a16:creationId xmlns:a16="http://schemas.microsoft.com/office/drawing/2014/main" id="{7FD98103-44B5-D24B-A14F-A742B37314B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6. E é isso! Você conectou com sucesso seu autenticador integrado à sua conta e terminou o login.</a:t>
            </a:r>
          </a:p>
          <a:p>
            <a:pPr algn="ctr"/>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B5680AFB-CD8D-E747-A68C-861FBB8431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82E1F10E-4675-C94E-A485-50F8EB086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6D010F7A-16A5-0F44-B63B-5109D6143A8C}"/>
              </a:ext>
            </a:extLst>
          </p:cNvPr>
          <p:cNvSpPr>
            <a:spLocks noGrp="1"/>
          </p:cNvSpPr>
          <p:nvPr>
            <p:ph type="title"/>
          </p:nvPr>
        </p:nvSpPr>
        <p:spPr>
          <a:xfrm>
            <a:off x="571412" y="664581"/>
            <a:ext cx="11046000" cy="553530"/>
          </a:xfrm>
        </p:spPr>
        <p:txBody>
          <a:bodyPr/>
          <a:lstStyle/>
          <a:p>
            <a:r>
              <a:rPr lang="pt-BR" sz="2800"/>
              <a:t>Autenticadores integrados: Registrar um autenticador </a:t>
            </a:r>
            <a:r>
              <a:rPr lang="pt-BR" sz="1600" i="1"/>
              <a:t>continuação</a:t>
            </a:r>
          </a:p>
        </p:txBody>
      </p:sp>
    </p:spTree>
    <p:extLst>
      <p:ext uri="{BB962C8B-B14F-4D97-AF65-F5344CB8AC3E}">
        <p14:creationId xmlns:p14="http://schemas.microsoft.com/office/powerpoint/2010/main" val="2015401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1. Em um navegador suportado, acesse a tela de </a:t>
            </a:r>
            <a:r>
              <a:rPr lang="pt-BR" sz="1350" dirty="0" err="1"/>
              <a:t>login</a:t>
            </a:r>
            <a:r>
              <a:rPr lang="pt-BR" sz="1350" dirty="0"/>
              <a:t> e insira seu nome de usuário e uma senha normalmente.</a:t>
            </a:r>
          </a:p>
          <a:p>
            <a:pPr algn="ctr"/>
            <a:r>
              <a:rPr lang="pt-BR" sz="1350" dirty="0"/>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2. Quando for exibida a tela Verificar sua identidade, clique em </a:t>
            </a:r>
            <a:r>
              <a:rPr lang="pt-BR" sz="1350" b="1" dirty="0"/>
              <a:t>Verificar</a:t>
            </a:r>
            <a:r>
              <a:rPr lang="pt-BR" sz="1350" dirty="0"/>
              <a:t>. </a:t>
            </a:r>
          </a:p>
        </p:txBody>
      </p:sp>
      <p:sp>
        <p:nvSpPr>
          <p:cNvPr id="4" name="Rectangle 3">
            <a:extLst>
              <a:ext uri="{FF2B5EF4-FFF2-40B4-BE49-F238E27FC236}">
                <a16:creationId xmlns:a16="http://schemas.microsoft.com/office/drawing/2014/main" id="{45F21EB2-6D38-9640-937A-9E6F0E51BE11}"/>
              </a:ext>
            </a:extLst>
          </p:cNvPr>
          <p:cNvSpPr/>
          <p:nvPr/>
        </p:nvSpPr>
        <p:spPr>
          <a:xfrm>
            <a:off x="6455664" y="1499616"/>
            <a:ext cx="2654882"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3. Quando solicitado, insira o identificador que você configurou como autenticador integrado, como impressão digital, reconhecimento facial ou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sz="1350" dirty="0"/>
              <a:t>4. Você efetuou o </a:t>
            </a:r>
            <a:r>
              <a:rPr lang="pt-BR" sz="1350" dirty="0" err="1"/>
              <a:t>login</a:t>
            </a:r>
            <a:r>
              <a:rPr lang="pt-BR" sz="1350" dirty="0"/>
              <a:t> com sucesso.</a:t>
            </a:r>
          </a:p>
          <a:p>
            <a:endParaRPr lang="en-US" sz="1350"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64581"/>
            <a:ext cx="11046000" cy="553530"/>
          </a:xfrm>
        </p:spPr>
        <p:txBody>
          <a:bodyPr/>
          <a:lstStyle/>
          <a:p>
            <a:r>
              <a:rPr lang="pt-BR" sz="2800"/>
              <a:t>Autenticadores integrados: Login</a:t>
            </a:r>
          </a:p>
        </p:txBody>
      </p:sp>
      <p:sp>
        <p:nvSpPr>
          <p:cNvPr id="11" name="Text Placeholder 3">
            <a:extLst>
              <a:ext uri="{FF2B5EF4-FFF2-40B4-BE49-F238E27FC236}">
                <a16:creationId xmlns:a16="http://schemas.microsoft.com/office/drawing/2014/main" id="{4801D551-5368-F44F-B66E-316CA0C73937}"/>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Heroku, MuleSoft Anypoint Platform e Marketing Cloud – Social]</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7D5A278-9462-344F-B5DF-0E9607C75393}"/>
              </a:ext>
            </a:extLst>
          </p:cNvPr>
          <p:cNvSpPr>
            <a:spLocks noGrp="1"/>
          </p:cNvSpPr>
          <p:nvPr>
            <p:ph type="title"/>
          </p:nvPr>
        </p:nvSpPr>
        <p:spPr>
          <a:xfrm>
            <a:off x="571504" y="63500"/>
            <a:ext cx="11045400" cy="990300"/>
          </a:xfrm>
        </p:spPr>
        <p:txBody>
          <a:bodyPr/>
          <a:lstStyle/>
          <a:p>
            <a:r>
              <a:rPr lang="pt-BR"/>
              <a:t>Suporte e recursos</a:t>
            </a:r>
          </a:p>
        </p:txBody>
      </p:sp>
      <p:sp>
        <p:nvSpPr>
          <p:cNvPr id="8" name="Text Placeholder 3">
            <a:extLst>
              <a:ext uri="{FF2B5EF4-FFF2-40B4-BE49-F238E27FC236}">
                <a16:creationId xmlns:a16="http://schemas.microsoft.com/office/drawing/2014/main" id="{E3C6561B-8AA3-DA42-B420-2C1BCEDC7038}"/>
              </a:ext>
            </a:extLst>
          </p:cNvPr>
          <p:cNvSpPr txBox="1">
            <a:spLocks/>
          </p:cNvSpPr>
          <p:nvPr/>
        </p:nvSpPr>
        <p:spPr>
          <a:xfrm>
            <a:off x="989555" y="1856982"/>
            <a:ext cx="8279705"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pt-BR" sz="2000">
                <a:solidFill>
                  <a:srgbClr val="C00000"/>
                </a:solidFill>
                <a:latin typeface="Times New Roman" panose="02020603050405020304" pitchFamily="18" charset="0"/>
                <a:cs typeface="Times New Roman" panose="02020603050405020304" pitchFamily="18" charset="0"/>
              </a:rPr>
              <a:t>[Administradores: personalizar este slide para incluir:</a:t>
            </a:r>
          </a:p>
          <a:p>
            <a:pPr marL="571500" indent="-342900">
              <a:buFont typeface="Arial" panose="020B0604020202020204" pitchFamily="34" charset="0"/>
              <a:buChar char="•"/>
            </a:pPr>
            <a:r>
              <a:rPr lang="pt-BR" sz="2000">
                <a:solidFill>
                  <a:srgbClr val="C00000"/>
                </a:solidFill>
                <a:latin typeface="Times New Roman" panose="02020603050405020304" pitchFamily="18" charset="0"/>
                <a:cs typeface="Times New Roman" panose="02020603050405020304" pitchFamily="18" charset="0"/>
              </a:rPr>
              <a:t>O processo que os usuários podem seguir para obter ajuda ou fazer perguntas.</a:t>
            </a:r>
          </a:p>
          <a:p>
            <a:pPr marL="571500" indent="-342900">
              <a:buFont typeface="Arial" panose="020B0604020202020204" pitchFamily="34" charset="0"/>
              <a:buChar char="•"/>
            </a:pPr>
            <a:r>
              <a:rPr lang="pt-BR" sz="2000">
                <a:solidFill>
                  <a:srgbClr val="C00000"/>
                </a:solidFill>
                <a:latin typeface="Times New Roman" panose="02020603050405020304" pitchFamily="18" charset="0"/>
                <a:cs typeface="Times New Roman" panose="02020603050405020304" pitchFamily="18" charset="0"/>
              </a:rPr>
              <a:t>Links para seu treinamento de MFA e materiais de integração.]</a:t>
            </a:r>
          </a:p>
        </p:txBody>
      </p:sp>
    </p:spTree>
    <p:extLst>
      <p:ext uri="{BB962C8B-B14F-4D97-AF65-F5344CB8AC3E}">
        <p14:creationId xmlns:p14="http://schemas.microsoft.com/office/powerpoint/2010/main" val="970479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56"/>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pt-BR" sz="2300">
                <a:solidFill>
                  <a:srgbClr val="205CA0"/>
                </a:solidFill>
                <a:latin typeface="Salesforce Sans"/>
                <a:ea typeface="Salesforce Sans"/>
                <a:cs typeface="Salesforce Sans"/>
                <a:sym typeface="Salesforce Sans"/>
              </a:rPr>
              <a:t>A MFA pode evitar alguns dos principais tipos de ataques</a:t>
            </a:r>
          </a:p>
        </p:txBody>
      </p:sp>
      <p:sp>
        <p:nvSpPr>
          <p:cNvPr id="1118" name="Google Shape;1118;p15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3100" b="1">
                <a:solidFill>
                  <a:srgbClr val="205CA0"/>
                </a:solidFill>
                <a:latin typeface="Salesforce Sans"/>
                <a:ea typeface="Salesforce Sans"/>
                <a:cs typeface="Salesforce Sans"/>
                <a:sym typeface="Salesforce Sans"/>
              </a:rPr>
              <a:t>Como a MFA ajuda a evitar ataques comuns</a:t>
            </a:r>
          </a:p>
        </p:txBody>
      </p:sp>
      <p:sp>
        <p:nvSpPr>
          <p:cNvPr id="1119" name="Google Shape;1119;p156"/>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pt-BR" sz="1900">
                <a:solidFill>
                  <a:srgbClr val="59575C"/>
                </a:solidFill>
                <a:latin typeface="Salesforce Sans"/>
                <a:ea typeface="Salesforce Sans"/>
                <a:cs typeface="Salesforce Sans"/>
                <a:sym typeface="Salesforce Sans"/>
              </a:rPr>
              <a:t>Phishing, vishing, smishing</a:t>
            </a:r>
          </a:p>
          <a:p>
            <a:pPr marL="0" lvl="0" indent="0" algn="l" rtl="0">
              <a:spcBef>
                <a:spcPts val="1100"/>
              </a:spcBef>
              <a:spcAft>
                <a:spcPts val="0"/>
              </a:spcAft>
              <a:buNone/>
            </a:pPr>
            <a:r>
              <a:rPr lang="pt-BR" sz="1900">
                <a:solidFill>
                  <a:srgbClr val="59575C"/>
                </a:solidFill>
                <a:latin typeface="Salesforce Sans"/>
                <a:ea typeface="Salesforce Sans"/>
                <a:cs typeface="Salesforce Sans"/>
                <a:sym typeface="Salesforce Sans"/>
              </a:rPr>
              <a:t>Spear phishing</a:t>
            </a:r>
          </a:p>
          <a:p>
            <a:pPr marL="0" lvl="0" indent="0" algn="l" rtl="0">
              <a:spcBef>
                <a:spcPts val="1100"/>
              </a:spcBef>
              <a:spcAft>
                <a:spcPts val="0"/>
              </a:spcAft>
              <a:buNone/>
            </a:pPr>
            <a:r>
              <a:rPr lang="pt-BR" sz="1900">
                <a:solidFill>
                  <a:srgbClr val="59575C"/>
                </a:solidFill>
                <a:latin typeface="Salesforce Sans"/>
                <a:ea typeface="Salesforce Sans"/>
                <a:cs typeface="Salesforce Sans"/>
                <a:sym typeface="Salesforce Sans"/>
              </a:rPr>
              <a:t>Keyloggers</a:t>
            </a:r>
          </a:p>
          <a:p>
            <a:pPr marL="0" lvl="0" indent="0" algn="l" rtl="0">
              <a:spcBef>
                <a:spcPts val="1100"/>
              </a:spcBef>
              <a:spcAft>
                <a:spcPts val="0"/>
              </a:spcAft>
              <a:buNone/>
            </a:pPr>
            <a:r>
              <a:rPr lang="pt-BR" sz="1900">
                <a:solidFill>
                  <a:srgbClr val="59575C"/>
                </a:solidFill>
                <a:latin typeface="Salesforce Sans"/>
                <a:ea typeface="Salesforce Sans"/>
                <a:cs typeface="Salesforce Sans"/>
                <a:sym typeface="Salesforce Sans"/>
              </a:rPr>
              <a:t>Materiais de credenciais</a:t>
            </a:r>
          </a:p>
          <a:p>
            <a:pPr marL="0" lvl="0" indent="0" algn="l" rtl="0">
              <a:spcBef>
                <a:spcPts val="1100"/>
              </a:spcBef>
              <a:spcAft>
                <a:spcPts val="0"/>
              </a:spcAft>
              <a:buNone/>
            </a:pPr>
            <a:r>
              <a:rPr lang="pt-BR" sz="1900">
                <a:solidFill>
                  <a:srgbClr val="59575C"/>
                </a:solidFill>
                <a:latin typeface="Salesforce Sans"/>
                <a:ea typeface="Salesforce Sans"/>
                <a:cs typeface="Salesforce Sans"/>
                <a:sym typeface="Salesforce Sans"/>
              </a:rPr>
              <a:t>Ataques de força bruta</a:t>
            </a:r>
          </a:p>
          <a:p>
            <a:pPr marL="0" lvl="0" indent="0" algn="l" rtl="0">
              <a:spcBef>
                <a:spcPts val="1100"/>
              </a:spcBef>
              <a:spcAft>
                <a:spcPts val="300"/>
              </a:spcAft>
              <a:buNone/>
            </a:pPr>
            <a:r>
              <a:rPr lang="pt-BR" sz="1900">
                <a:solidFill>
                  <a:srgbClr val="59575C"/>
                </a:solidFill>
                <a:latin typeface="Salesforce Sans"/>
                <a:ea typeface="Salesforce Sans"/>
                <a:cs typeface="Salesforce Sans"/>
                <a:sym typeface="Salesforce Sans"/>
              </a:rPr>
              <a:t>Ataques Man-in-the-middle (MITM)</a:t>
            </a:r>
          </a:p>
        </p:txBody>
      </p:sp>
      <p:sp>
        <p:nvSpPr>
          <p:cNvPr id="1120" name="Google Shape;1120;p156"/>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21" name="Google Shape;1121;p156"/>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pt-BR" sz="1500" b="1">
                <a:solidFill>
                  <a:srgbClr val="205CA0"/>
                </a:solidFill>
                <a:latin typeface="Salesforce Sans"/>
                <a:ea typeface="Salesforce Sans"/>
                <a:cs typeface="Salesforce Sans"/>
                <a:sym typeface="Salesforce Sans"/>
              </a:rPr>
              <a:t>O invasor envia um email para o alvo</a:t>
            </a:r>
          </a:p>
        </p:txBody>
      </p:sp>
      <p:sp>
        <p:nvSpPr>
          <p:cNvPr id="1122" name="Google Shape;1122;p156"/>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pt-BR" sz="1500" b="1">
                <a:solidFill>
                  <a:srgbClr val="205CA0"/>
                </a:solidFill>
                <a:latin typeface="Salesforce Sans"/>
                <a:ea typeface="Salesforce Sans"/>
                <a:cs typeface="Salesforce Sans"/>
                <a:sym typeface="Salesforce Sans"/>
              </a:rPr>
              <a:t>O invasor coleta o nome de usuário/senha do alvo</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23" name="Google Shape;1123;p156"/>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pt-BR" sz="1500" b="1">
                <a:solidFill>
                  <a:srgbClr val="205CA0"/>
                </a:solidFill>
                <a:latin typeface="Salesforce Sans"/>
                <a:ea typeface="Salesforce Sans"/>
                <a:cs typeface="Salesforce Sans"/>
                <a:sym typeface="Salesforce Sans"/>
              </a:rPr>
              <a:t>O alvo clica no email que o direciona a um site de phishing</a:t>
            </a:r>
          </a:p>
        </p:txBody>
      </p:sp>
      <p:sp>
        <p:nvSpPr>
          <p:cNvPr id="1124" name="Google Shape;1124;p156"/>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25" name="Google Shape;1125;p156"/>
          <p:cNvGrpSpPr/>
          <p:nvPr/>
        </p:nvGrpSpPr>
        <p:grpSpPr>
          <a:xfrm>
            <a:off x="3159975" y="1936722"/>
            <a:ext cx="763910" cy="477380"/>
            <a:chOff x="5452305" y="5153744"/>
            <a:chExt cx="203200" cy="127000"/>
          </a:xfrm>
        </p:grpSpPr>
        <p:sp>
          <p:nvSpPr>
            <p:cNvPr id="1126" name="Google Shape;1126;p156"/>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7" name="Google Shape;1127;p156"/>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8" name="Google Shape;1128;p156"/>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9" name="Google Shape;1129;p156"/>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30" name="Google Shape;1130;p156"/>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31" name="Google Shape;1131;p156"/>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32" name="Google Shape;1132;p156"/>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33" name="Google Shape;1133;p156"/>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34" name="Google Shape;1134;p156"/>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35" name="Google Shape;1135;p156"/>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pt-BR" sz="1500" b="1">
                <a:solidFill>
                  <a:srgbClr val="205CA0"/>
                </a:solidFill>
                <a:latin typeface="Salesforce Sans"/>
                <a:ea typeface="Salesforce Sans"/>
                <a:cs typeface="Salesforce Sans"/>
                <a:sym typeface="Salesforce Sans"/>
              </a:rPr>
              <a:t>O acesso do invasor à conta do alvo é negado graças à MFA</a:t>
            </a:r>
          </a:p>
        </p:txBody>
      </p:sp>
      <p:sp>
        <p:nvSpPr>
          <p:cNvPr id="1136" name="Google Shape;1136;p156"/>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pt-BR" sz="1500" b="1">
                <a:latin typeface="Salesforce Sans"/>
                <a:ea typeface="Salesforce Sans"/>
                <a:cs typeface="Salesforce Sans"/>
                <a:sym typeface="Salesforce Sans"/>
              </a:rPr>
              <a:t>Site de phishing</a:t>
            </a:r>
          </a:p>
        </p:txBody>
      </p:sp>
      <p:cxnSp>
        <p:nvCxnSpPr>
          <p:cNvPr id="1137" name="Google Shape;1137;p156"/>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38" name="Google Shape;1138;p156"/>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39" name="Google Shape;1139;p156"/>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pt-BR" sz="3100" b="1" dirty="0">
                <a:solidFill>
                  <a:srgbClr val="205CA0"/>
                </a:solidFill>
                <a:latin typeface="Salesforce Sans"/>
              </a:rPr>
              <a:t>Métodos de verificação eficientes para MFA</a:t>
            </a:r>
            <a:endParaRPr sz="3100" b="1" dirty="0">
              <a:solidFill>
                <a:srgbClr val="205CA0"/>
              </a:solidFill>
              <a:latin typeface="Salesforce Sans"/>
              <a:ea typeface="Salesforce Sans"/>
              <a:cs typeface="Salesforce Sans"/>
              <a:sym typeface="Salesforce Sans"/>
            </a:endParaRP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lvl="0">
              <a:spcAft>
                <a:spcPts val="300"/>
              </a:spcAft>
            </a:pPr>
            <a:r>
              <a:rPr lang="pt-BR" sz="2300" dirty="0">
                <a:solidFill>
                  <a:srgbClr val="205CA0"/>
                </a:solidFill>
                <a:latin typeface="Salesforce Sans"/>
              </a:rPr>
              <a:t>O </a:t>
            </a:r>
            <a:r>
              <a:rPr lang="pt-BR" sz="2300" dirty="0" err="1">
                <a:solidFill>
                  <a:srgbClr val="205CA0"/>
                </a:solidFill>
                <a:latin typeface="Salesforce Sans"/>
              </a:rPr>
              <a:t>Salesforce</a:t>
            </a:r>
            <a:r>
              <a:rPr lang="pt-BR" sz="2300" dirty="0">
                <a:solidFill>
                  <a:srgbClr val="205CA0"/>
                </a:solidFill>
                <a:latin typeface="Salesforce Sans"/>
              </a:rPr>
              <a:t> oferece suporte aos seguintes tipos de métodos de verificação</a:t>
            </a:r>
            <a:endParaRPr sz="2300" strike="sngStrike" dirty="0">
              <a:solidFill>
                <a:srgbClr val="205CA0"/>
              </a:solidFill>
              <a:latin typeface="Salesforce Sans"/>
              <a:ea typeface="Salesforce Sans"/>
              <a:cs typeface="Salesforce Sans"/>
              <a:sym typeface="Salesforce Sans"/>
            </a:endParaRP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195950" y="2549210"/>
              <a:ext cx="1744449" cy="645300"/>
            </a:xfrm>
            <a:prstGeom prst="rect">
              <a:avLst/>
            </a:prstGeom>
            <a:noFill/>
            <a:ln>
              <a:noFill/>
            </a:ln>
          </p:spPr>
          <p:txBody>
            <a:bodyPr spcFirstLastPara="1" wrap="square" lIns="0" tIns="0" rIns="0" bIns="0" anchor="t" anchorCtr="0">
              <a:noAutofit/>
            </a:bodyPr>
            <a:lstStyle/>
            <a:p>
              <a:pPr lvl="0" algn="ctr">
                <a:buClr>
                  <a:srgbClr val="FFFFFF"/>
                </a:buClr>
                <a:buSzPts val="2400"/>
              </a:pPr>
              <a:r>
                <a:rPr lang="pt-BR" sz="1300" dirty="0">
                  <a:solidFill>
                    <a:srgbClr val="FFFFFF"/>
                  </a:solidFill>
                  <a:latin typeface="Salesforce Sans"/>
                </a:rPr>
                <a:t>Verificação por SMS (mensagem de texto)</a:t>
              </a:r>
              <a:endParaRPr sz="1300" dirty="0">
                <a:solidFill>
                  <a:srgbClr val="FFFFFF"/>
                </a:solidFill>
                <a:latin typeface="Salesforce Sans"/>
                <a:ea typeface="Salesforce Sans"/>
                <a:cs typeface="Salesforce Sans"/>
                <a:sym typeface="Salesforce Sans"/>
              </a:endParaRPr>
            </a:p>
            <a:p>
              <a:pPr lvl="0" algn="ctr">
                <a:spcBef>
                  <a:spcPts val="800"/>
                </a:spcBef>
                <a:buClr>
                  <a:srgbClr val="FFFFFF"/>
                </a:buClr>
                <a:buSzPts val="2400"/>
              </a:pPr>
              <a:r>
                <a:rPr lang="pt-BR" sz="1300" dirty="0">
                  <a:solidFill>
                    <a:srgbClr val="FFFFFF"/>
                  </a:solidFill>
                  <a:latin typeface="Salesforce Sans"/>
                </a:rPr>
                <a:t>Verificação por chamada telefônica</a:t>
              </a:r>
              <a:endParaRPr sz="1300" dirty="0">
                <a:solidFill>
                  <a:srgbClr val="FFFFFF"/>
                </a:solidFill>
                <a:latin typeface="Salesforce Sans"/>
                <a:sym typeface="Salesforce Sans"/>
              </a:endParaRPr>
            </a:p>
            <a:p>
              <a:pPr lvl="0" algn="ctr">
                <a:spcBef>
                  <a:spcPts val="800"/>
                </a:spcBef>
                <a:buClr>
                  <a:srgbClr val="FFFFFF"/>
                </a:buClr>
                <a:buSzPts val="2400"/>
              </a:pPr>
              <a:r>
                <a:rPr lang="pt-BR" sz="1300" dirty="0">
                  <a:solidFill>
                    <a:srgbClr val="FFFFFF"/>
                  </a:solidFill>
                  <a:latin typeface="Salesforce Sans"/>
                </a:rPr>
                <a:t>Verificação por </a:t>
              </a:r>
              <a:r>
                <a:rPr lang="pt-BR" sz="1300" dirty="0" err="1">
                  <a:solidFill>
                    <a:srgbClr val="FFFFFF"/>
                  </a:solidFill>
                  <a:latin typeface="Salesforce Sans"/>
                </a:rPr>
                <a:t>email</a:t>
              </a:r>
              <a:endParaRPr sz="1300" dirty="0">
                <a:solidFill>
                  <a:srgbClr val="FFFFFF"/>
                </a:solidFill>
                <a:latin typeface="Salesforce Sans"/>
              </a:endParaRPr>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283870"/>
              <a:ext cx="1239900" cy="255900"/>
            </a:xfrm>
            <a:prstGeom prst="rect">
              <a:avLst/>
            </a:prstGeom>
            <a:noFill/>
            <a:ln>
              <a:noFill/>
            </a:ln>
          </p:spPr>
          <p:txBody>
            <a:bodyPr spcFirstLastPara="1" wrap="square" lIns="0" tIns="0" rIns="0" bIns="0" anchor="b" anchorCtr="0">
              <a:noAutofit/>
            </a:bodyPr>
            <a:lstStyle/>
            <a:p>
              <a:pPr lvl="0" algn="ctr">
                <a:buClr>
                  <a:srgbClr val="FFFFFF"/>
                </a:buClr>
                <a:buSzPts val="8800"/>
              </a:pPr>
              <a:r>
                <a:rPr lang="pt-BR" sz="1600" b="1" dirty="0">
                  <a:solidFill>
                    <a:srgbClr val="FFFFFF"/>
                  </a:solidFill>
                  <a:latin typeface="Salesforce Sans"/>
                </a:rPr>
                <a:t>Sem suporte</a:t>
              </a:r>
              <a:r>
                <a:rPr lang="en-IE" sz="1600" b="1" dirty="0">
                  <a:solidFill>
                    <a:srgbClr val="FFFFFF"/>
                  </a:solidFill>
                  <a:latin typeface="Salesforce Sans"/>
                </a:rPr>
                <a:t> </a:t>
              </a:r>
              <a:endParaRPr sz="1600" b="1" dirty="0">
                <a:solidFill>
                  <a:srgbClr val="FFFFFF"/>
                </a:solidFill>
                <a:latin typeface="Salesforce Sans"/>
              </a:endParaRPr>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pt-BR" sz="2000" dirty="0">
                <a:solidFill>
                  <a:srgbClr val="FFFFFF"/>
                </a:solidFill>
                <a:latin typeface="Salesforce Sans"/>
              </a:rPr>
              <a:t>Aplicativo </a:t>
            </a:r>
            <a:r>
              <a:rPr lang="pt-BR" sz="2000" dirty="0" err="1">
                <a:solidFill>
                  <a:srgbClr val="FFFFFF"/>
                </a:solidFill>
                <a:latin typeface="Salesforce Sans"/>
              </a:rPr>
              <a:t>Salesforce</a:t>
            </a:r>
            <a:r>
              <a:rPr lang="pt-BR" sz="2000" dirty="0">
                <a:solidFill>
                  <a:srgbClr val="FFFFFF"/>
                </a:solidFill>
                <a:latin typeface="Salesforce Sans"/>
              </a:rPr>
              <a:t> </a:t>
            </a:r>
            <a:r>
              <a:rPr lang="pt-BR" sz="2000" dirty="0" err="1">
                <a:solidFill>
                  <a:srgbClr val="FFFFFF"/>
                </a:solidFill>
                <a:latin typeface="Salesforce Sans"/>
              </a:rPr>
              <a:t>Authenticator</a:t>
            </a:r>
            <a:r>
              <a:rPr lang="pt-BR" sz="2000" dirty="0">
                <a:solidFill>
                  <a:srgbClr val="FFFFFF"/>
                </a:solidFill>
                <a:latin typeface="Salesforce Sans"/>
              </a:rPr>
              <a:t> Mobile</a:t>
            </a:r>
            <a:endParaRPr sz="2000" dirty="0">
              <a:solidFill>
                <a:srgbClr val="FFFFFF"/>
              </a:solidFill>
              <a:latin typeface="Salesforce Sans"/>
              <a:ea typeface="Salesforce Sans"/>
              <a:cs typeface="Salesforce Sans"/>
              <a:sym typeface="Salesforce Sans"/>
            </a:endParaRP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lvl="0" indent="-82550" algn="ctr">
              <a:lnSpc>
                <a:spcPct val="105000"/>
              </a:lnSpc>
              <a:buClr>
                <a:srgbClr val="FFFFFF"/>
              </a:buClr>
              <a:buSzPts val="1300"/>
              <a:buFont typeface="Salesforce Sans"/>
              <a:buChar char="​"/>
            </a:pPr>
            <a:r>
              <a:rPr lang="pt-BR" sz="1100" dirty="0">
                <a:solidFill>
                  <a:srgbClr val="FFFFFF"/>
                </a:solidFill>
                <a:latin typeface="Salesforce Sans"/>
              </a:rPr>
              <a:t>Autenticação rápida e gratuita</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Salesforce Sans"/>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pt-BR" sz="2000" dirty="0">
                <a:solidFill>
                  <a:srgbClr val="FFFFFF"/>
                </a:solidFill>
                <a:latin typeface="Salesforce Sans"/>
              </a:rPr>
              <a:t>Aplicativos autenticadores </a:t>
            </a:r>
            <a:br>
              <a:rPr lang="pt-BR" sz="2000" dirty="0">
                <a:solidFill>
                  <a:srgbClr val="FFFFFF"/>
                </a:solidFill>
                <a:latin typeface="Salesforce Sans"/>
              </a:rPr>
            </a:br>
            <a:r>
              <a:rPr lang="pt-BR" sz="2000" dirty="0">
                <a:solidFill>
                  <a:srgbClr val="FFFFFF"/>
                </a:solidFill>
                <a:latin typeface="Salesforce Sans"/>
              </a:rPr>
              <a:t>de terceiros</a:t>
            </a:r>
            <a:endParaRPr sz="2000" dirty="0">
              <a:solidFill>
                <a:srgbClr val="FFFFFF"/>
              </a:solidFill>
              <a:latin typeface="Salesforce Sans"/>
              <a:ea typeface="Salesforce Sans"/>
              <a:cs typeface="Salesforce Sans"/>
              <a:sym typeface="Salesforce Sans"/>
            </a:endParaRP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IE" sz="1100" dirty="0">
                <a:solidFill>
                  <a:srgbClr val="FFFFFF"/>
                </a:solidFill>
                <a:latin typeface="Salesforce Sans"/>
                <a:ea typeface="Salesforce Sans"/>
                <a:cs typeface="Salesforce Sans"/>
                <a:sym typeface="Salesforce Sans"/>
              </a:rPr>
              <a:t>Como: </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111628" y="4929150"/>
            <a:ext cx="2949330" cy="353244"/>
          </a:xfrm>
          <a:prstGeom prst="rect">
            <a:avLst/>
          </a:prstGeom>
          <a:noFill/>
          <a:ln>
            <a:noFill/>
          </a:ln>
        </p:spPr>
        <p:txBody>
          <a:bodyPr spcFirstLastPara="1" wrap="square" lIns="0" tIns="0" rIns="0" bIns="0" anchor="t" anchorCtr="0">
            <a:noAutofit/>
          </a:bodyPr>
          <a:lstStyle/>
          <a:p>
            <a:pPr marL="457200" lvl="0">
              <a:lnSpc>
                <a:spcPct val="90000"/>
              </a:lnSpc>
            </a:pPr>
            <a:r>
              <a:rPr lang="pt-BR" sz="2000" dirty="0">
                <a:solidFill>
                  <a:srgbClr val="FFFFFF"/>
                </a:solidFill>
                <a:latin typeface="Salesforce Sans"/>
              </a:rPr>
              <a:t>Chaves de segurança</a:t>
            </a:r>
            <a:endParaRPr sz="2000" dirty="0"/>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Como:</a:t>
            </a:r>
            <a:endParaRPr sz="1100" dirty="0">
              <a:solidFill>
                <a:srgbClr val="FFFFFF"/>
              </a:solidFill>
              <a:latin typeface="Salesforce Sans"/>
              <a:ea typeface="Salesforce Sans"/>
              <a:cs typeface="Salesforce Sans"/>
              <a:sym typeface="Salesforce Sans"/>
            </a:endParaRPr>
          </a:p>
          <a:p>
            <a:pPr lvl="0" indent="-82550" algn="ctr">
              <a:lnSpc>
                <a:spcPct val="105000"/>
              </a:lnSpc>
              <a:buClr>
                <a:srgbClr val="FFFFFF"/>
              </a:buClr>
              <a:buSzPts val="1300"/>
              <a:buFont typeface="Salesforce Sans"/>
              <a:buChar char="​"/>
            </a:pPr>
            <a:r>
              <a:rPr lang="pt-BR" sz="1100" dirty="0" err="1">
                <a:solidFill>
                  <a:srgbClr val="FFFFFF"/>
                </a:solidFill>
                <a:latin typeface="Salesforce Sans"/>
              </a:rPr>
              <a:t>YubiKey</a:t>
            </a:r>
            <a:r>
              <a:rPr lang="pt-BR" sz="1100" dirty="0">
                <a:solidFill>
                  <a:srgbClr val="FFFFFF"/>
                </a:solidFill>
                <a:latin typeface="Salesforce Sans"/>
              </a:rPr>
              <a:t> da </a:t>
            </a:r>
            <a:r>
              <a:rPr lang="pt-BR" sz="1100" dirty="0" err="1">
                <a:solidFill>
                  <a:srgbClr val="FFFFFF"/>
                </a:solidFill>
                <a:latin typeface="Salesforce Sans"/>
              </a:rPr>
              <a:t>Yubico</a:t>
            </a:r>
            <a:r>
              <a:rPr lang="en-IE" sz="1100" dirty="0">
                <a:solidFill>
                  <a:srgbClr val="FFFFFF"/>
                </a:solidFill>
                <a:latin typeface="Salesforce Sans"/>
              </a:rPr>
              <a:t> </a:t>
            </a:r>
            <a:br>
              <a:rPr lang="en-IE" sz="1100" dirty="0">
                <a:solidFill>
                  <a:srgbClr val="FFFFFF"/>
                </a:solidFill>
                <a:latin typeface="Salesforce Sans"/>
              </a:rPr>
            </a:br>
            <a:r>
              <a:rPr lang="pt-BR" sz="1100" dirty="0">
                <a:solidFill>
                  <a:srgbClr val="FFFFFF"/>
                </a:solidFill>
                <a:latin typeface="Salesforce Sans"/>
              </a:rPr>
              <a:t>Titan Security Key do Google</a:t>
            </a:r>
            <a:endParaRPr sz="1100" dirty="0">
              <a:solidFill>
                <a:srgbClr val="FFFFFF"/>
              </a:solidFill>
              <a:latin typeface="Salesforce Sans"/>
              <a:sym typeface="Salesforce Sans"/>
            </a:endParaRP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4915030" y="4929150"/>
            <a:ext cx="3569750" cy="317066"/>
          </a:xfrm>
          <a:prstGeom prst="rect">
            <a:avLst/>
          </a:prstGeom>
          <a:noFill/>
          <a:ln>
            <a:noFill/>
          </a:ln>
        </p:spPr>
        <p:txBody>
          <a:bodyPr spcFirstLastPara="1" wrap="square" lIns="0" tIns="0" rIns="0" bIns="0" anchor="t" anchorCtr="0">
            <a:noAutofit/>
          </a:bodyPr>
          <a:lstStyle/>
          <a:p>
            <a:pPr marL="457200" lvl="0">
              <a:lnSpc>
                <a:spcPct val="90000"/>
              </a:lnSpc>
            </a:pPr>
            <a:r>
              <a:rPr lang="pt-BR" sz="2000" dirty="0">
                <a:solidFill>
                  <a:srgbClr val="FFFFFF"/>
                </a:solidFill>
                <a:latin typeface="Salesforce Sans"/>
              </a:rPr>
              <a:t>Autenticadores integrados</a:t>
            </a:r>
            <a:endParaRPr sz="2000" dirty="0">
              <a:solidFill>
                <a:srgbClr val="FFFFFF"/>
              </a:solidFill>
              <a:latin typeface="Salesforce Sans"/>
            </a:endParaRPr>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pt-BR" sz="1100" dirty="0">
                <a:solidFill>
                  <a:schemeClr val="bg1"/>
                </a:solidFill>
              </a:rPr>
              <a:t>Desktop + sistemas biométricos de dispositivo móvel, como:</a:t>
            </a:r>
            <a:r>
              <a:rPr lang="en-IE" sz="1100" dirty="0">
                <a:solidFill>
                  <a:schemeClr val="bg1"/>
                </a:solidFill>
              </a:rPr>
              <a:t> </a:t>
            </a:r>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205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4" name="Google Shape;1224;p161"/>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3100" b="1">
                <a:solidFill>
                  <a:srgbClr val="205CA0"/>
                </a:solidFill>
                <a:latin typeface="Salesforce Sans"/>
                <a:ea typeface="Salesforce Sans"/>
                <a:cs typeface="Salesforce Sans"/>
                <a:sym typeface="Salesforce Sans"/>
              </a:rPr>
              <a:t>O que esperar quando a MFA está habilitada</a:t>
            </a:r>
          </a:p>
        </p:txBody>
      </p:sp>
      <p:sp>
        <p:nvSpPr>
          <p:cNvPr id="1225" name="Google Shape;1225;p161"/>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pt-BR" sz="1500" dirty="0">
                <a:solidFill>
                  <a:srgbClr val="FFFFFF"/>
                </a:solidFill>
                <a:latin typeface="Salesforce Sans"/>
                <a:ea typeface="Salesforce Sans"/>
                <a:cs typeface="Salesforce Sans"/>
                <a:sym typeface="Salesforce Sans"/>
              </a:rPr>
              <a:t>Registrar o método para conectá-lo à sua </a:t>
            </a:r>
            <a:br>
              <a:rPr lang="pt-BR" sz="1500" dirty="0">
                <a:solidFill>
                  <a:srgbClr val="FFFFFF"/>
                </a:solidFill>
                <a:latin typeface="Salesforce Sans"/>
                <a:ea typeface="Salesforce Sans"/>
                <a:cs typeface="Salesforce Sans"/>
                <a:sym typeface="Salesforce Sans"/>
              </a:rPr>
            </a:br>
            <a:r>
              <a:rPr lang="pt-BR" sz="1500" dirty="0">
                <a:solidFill>
                  <a:srgbClr val="FFFFFF"/>
                </a:solidFill>
                <a:latin typeface="Salesforce Sans"/>
                <a:ea typeface="Salesforce Sans"/>
                <a:cs typeface="Salesforce Sans"/>
                <a:sym typeface="Salesforce Sans"/>
              </a:rPr>
              <a:t>conta do </a:t>
            </a:r>
            <a:r>
              <a:rPr lang="pt-BR" sz="1500" dirty="0" err="1">
                <a:solidFill>
                  <a:srgbClr val="FFFFFF"/>
                </a:solidFill>
                <a:latin typeface="Salesforce Sans"/>
                <a:ea typeface="Salesforce Sans"/>
                <a:cs typeface="Salesforce Sans"/>
                <a:sym typeface="Salesforce Sans"/>
              </a:rPr>
              <a:t>Salesforce</a:t>
            </a:r>
            <a:endParaRPr lang="pt-BR" sz="1500" dirty="0">
              <a:solidFill>
                <a:srgbClr val="FFFFFF"/>
              </a:solidFill>
              <a:latin typeface="Salesforce Sans"/>
              <a:ea typeface="Salesforce Sans"/>
              <a:cs typeface="Salesforce Sans"/>
              <a:sym typeface="Salesforce Sans"/>
            </a:endParaRPr>
          </a:p>
        </p:txBody>
      </p:sp>
      <p:sp>
        <p:nvSpPr>
          <p:cNvPr id="1227" name="Google Shape;1227;p161"/>
          <p:cNvSpPr/>
          <p:nvPr/>
        </p:nvSpPr>
        <p:spPr>
          <a:xfrm>
            <a:off x="8231223" y="3978132"/>
            <a:ext cx="2590503" cy="958745"/>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pt-BR" sz="1500" dirty="0">
                <a:solidFill>
                  <a:srgbClr val="FFFFFF"/>
                </a:solidFill>
                <a:latin typeface="Salesforce Sans"/>
                <a:ea typeface="Salesforce Sans"/>
                <a:cs typeface="Salesforce Sans"/>
                <a:sym typeface="Salesforce Sans"/>
              </a:rPr>
              <a:t>Usar o método de verificação a cada </a:t>
            </a:r>
            <a:r>
              <a:rPr lang="pt-BR" sz="1500" dirty="0" err="1">
                <a:solidFill>
                  <a:srgbClr val="FFFFFF"/>
                </a:solidFill>
                <a:latin typeface="Salesforce Sans"/>
                <a:ea typeface="Salesforce Sans"/>
                <a:cs typeface="Salesforce Sans"/>
                <a:sym typeface="Salesforce Sans"/>
              </a:rPr>
              <a:t>login</a:t>
            </a:r>
            <a:r>
              <a:rPr lang="pt-BR" sz="1500" dirty="0">
                <a:solidFill>
                  <a:srgbClr val="FFFFFF"/>
                </a:solidFill>
                <a:latin typeface="Salesforce Sans"/>
                <a:ea typeface="Salesforce Sans"/>
                <a:cs typeface="Salesforce Sans"/>
                <a:sym typeface="Salesforce Sans"/>
              </a:rPr>
              <a:t> </a:t>
            </a:r>
            <a:br>
              <a:rPr lang="pt-BR" sz="1500" dirty="0">
                <a:solidFill>
                  <a:srgbClr val="FFFFFF"/>
                </a:solidFill>
                <a:latin typeface="Salesforce Sans"/>
                <a:ea typeface="Salesforce Sans"/>
                <a:cs typeface="Salesforce Sans"/>
                <a:sym typeface="Salesforce Sans"/>
              </a:rPr>
            </a:br>
            <a:r>
              <a:rPr lang="pt-BR" sz="1500" dirty="0">
                <a:solidFill>
                  <a:srgbClr val="FFFFFF"/>
                </a:solidFill>
                <a:latin typeface="Salesforce Sans"/>
                <a:ea typeface="Salesforce Sans"/>
                <a:cs typeface="Salesforce Sans"/>
                <a:sym typeface="Salesforce Sans"/>
              </a:rPr>
              <a:t>para verificar sua identidade</a:t>
            </a:r>
          </a:p>
        </p:txBody>
      </p:sp>
      <p:sp>
        <p:nvSpPr>
          <p:cNvPr id="1229" name="Google Shape;1229;p161"/>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pt-BR" sz="1500">
                <a:solidFill>
                  <a:srgbClr val="FFFFFF"/>
                </a:solidFill>
                <a:latin typeface="Salesforce Sans"/>
                <a:ea typeface="Salesforce Sans"/>
                <a:cs typeface="Salesforce Sans"/>
                <a:sym typeface="Salesforce Sans"/>
              </a:rPr>
              <a:t>Obter um método de verificação</a:t>
            </a:r>
          </a:p>
        </p:txBody>
      </p:sp>
      <p:grpSp>
        <p:nvGrpSpPr>
          <p:cNvPr id="1230" name="Google Shape;1230;p161"/>
          <p:cNvGrpSpPr/>
          <p:nvPr/>
        </p:nvGrpSpPr>
        <p:grpSpPr>
          <a:xfrm>
            <a:off x="1784264" y="1740746"/>
            <a:ext cx="1587934" cy="1587934"/>
            <a:chOff x="363020" y="1583820"/>
            <a:chExt cx="2442600" cy="2442600"/>
          </a:xfrm>
        </p:grpSpPr>
        <p:sp>
          <p:nvSpPr>
            <p:cNvPr id="1231" name="Google Shape;1231;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2" name="Google Shape;1232;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pt-BR" sz="1500" b="1">
                  <a:solidFill>
                    <a:srgbClr val="FFFFFF"/>
                  </a:solidFill>
                  <a:latin typeface="Salesforce Sans"/>
                  <a:ea typeface="Salesforce Sans"/>
                  <a:cs typeface="Salesforce Sans"/>
                  <a:sym typeface="Salesforce Sans"/>
                </a:rPr>
                <a:t>Etapa 1</a:t>
              </a:r>
            </a:p>
          </p:txBody>
        </p:sp>
      </p:grpSp>
      <p:grpSp>
        <p:nvGrpSpPr>
          <p:cNvPr id="1233" name="Google Shape;1233;p161"/>
          <p:cNvGrpSpPr/>
          <p:nvPr/>
        </p:nvGrpSpPr>
        <p:grpSpPr>
          <a:xfrm>
            <a:off x="5141879" y="1962780"/>
            <a:ext cx="1587934" cy="1587934"/>
            <a:chOff x="363020" y="1583820"/>
            <a:chExt cx="2442600" cy="2442600"/>
          </a:xfrm>
        </p:grpSpPr>
        <p:sp>
          <p:nvSpPr>
            <p:cNvPr id="1234" name="Google Shape;1234;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5" name="Google Shape;1235;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pt-BR" sz="1500" b="1">
                  <a:solidFill>
                    <a:srgbClr val="FFFFFF"/>
                  </a:solidFill>
                  <a:latin typeface="Salesforce Sans"/>
                  <a:ea typeface="Salesforce Sans"/>
                  <a:cs typeface="Salesforce Sans"/>
                  <a:sym typeface="Salesforce Sans"/>
                </a:rPr>
                <a:t>Etapa 2</a:t>
              </a:r>
            </a:p>
          </p:txBody>
        </p:sp>
      </p:grpSp>
      <p:grpSp>
        <p:nvGrpSpPr>
          <p:cNvPr id="1236" name="Google Shape;1236;p161"/>
          <p:cNvGrpSpPr/>
          <p:nvPr/>
        </p:nvGrpSpPr>
        <p:grpSpPr>
          <a:xfrm>
            <a:off x="8732527" y="2279851"/>
            <a:ext cx="1587934" cy="1587934"/>
            <a:chOff x="363020" y="1583820"/>
            <a:chExt cx="2442600" cy="2442600"/>
          </a:xfrm>
        </p:grpSpPr>
        <p:sp>
          <p:nvSpPr>
            <p:cNvPr id="1237" name="Google Shape;1237;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8" name="Google Shape;1238;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pt-BR" sz="1500" b="1">
                  <a:solidFill>
                    <a:srgbClr val="FFFFFF"/>
                  </a:solidFill>
                  <a:latin typeface="Salesforce Sans"/>
                  <a:ea typeface="Salesforce Sans"/>
                  <a:cs typeface="Salesforce Sans"/>
                  <a:sym typeface="Salesforce Sans"/>
                </a:rPr>
                <a:t>Etapa 3</a:t>
              </a:r>
            </a:p>
          </p:txBody>
        </p:sp>
      </p:grpSp>
      <p:sp>
        <p:nvSpPr>
          <p:cNvPr id="1239" name="Google Shape;1239;p161"/>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pt-BR" sz="2300">
                <a:solidFill>
                  <a:srgbClr val="205CA0"/>
                </a:solidFill>
                <a:latin typeface="Salesforce Sans"/>
                <a:ea typeface="Salesforce Sans"/>
                <a:cs typeface="Salesforce Sans"/>
                <a:sym typeface="Salesforce Sans"/>
              </a:rPr>
              <a:t>Você deve obter e registrar ao menos um método de verificação</a:t>
            </a:r>
          </a:p>
        </p:txBody>
      </p:sp>
      <p:sp>
        <p:nvSpPr>
          <p:cNvPr id="2" name="Rounded Rectangle 1">
            <a:extLst>
              <a:ext uri="{FF2B5EF4-FFF2-40B4-BE49-F238E27FC236}">
                <a16:creationId xmlns:a16="http://schemas.microsoft.com/office/drawing/2014/main" id="{3BAA9272-BE6A-FD4F-900C-715331AD285D}"/>
              </a:ext>
            </a:extLst>
          </p:cNvPr>
          <p:cNvSpPr/>
          <p:nvPr/>
        </p:nvSpPr>
        <p:spPr>
          <a:xfrm>
            <a:off x="2985139" y="5245205"/>
            <a:ext cx="5901405" cy="1527500"/>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BR" sz="1800"/>
              <a:t>Dica: Registre ao menos dois métodos para que você tenha um backup.</a:t>
            </a:r>
          </a:p>
        </p:txBody>
      </p:sp>
    </p:spTree>
    <p:extLst>
      <p:ext uri="{BB962C8B-B14F-4D97-AF65-F5344CB8AC3E}">
        <p14:creationId xmlns:p14="http://schemas.microsoft.com/office/powerpoint/2010/main" val="2320724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sp>
        <p:nvSpPr>
          <p:cNvPr id="1179" name="Google Shape;1179;p158"/>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pt-BR" sz="3100" b="1">
                <a:solidFill>
                  <a:srgbClr val="205CA0"/>
                </a:solidFill>
                <a:latin typeface="Salesforce Sans"/>
                <a:ea typeface="Salesforce Sans"/>
                <a:cs typeface="Salesforce Sans"/>
                <a:sym typeface="Salesforce Sans"/>
              </a:rPr>
              <a:t>Salesforce Authenticator</a:t>
            </a:r>
          </a:p>
        </p:txBody>
      </p:sp>
      <p:sp>
        <p:nvSpPr>
          <p:cNvPr id="1180" name="Google Shape;1180;p158"/>
          <p:cNvSpPr txBox="1"/>
          <p:nvPr/>
        </p:nvSpPr>
        <p:spPr>
          <a:xfrm>
            <a:off x="577849" y="1563200"/>
            <a:ext cx="7117675"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pt-BR" sz="1900" dirty="0">
                <a:solidFill>
                  <a:srgbClr val="59575C"/>
                </a:solidFill>
                <a:latin typeface="Salesforce Sans"/>
                <a:ea typeface="Salesforce Sans"/>
                <a:cs typeface="Salesforce Sans"/>
                <a:sym typeface="Salesforce Sans"/>
              </a:rPr>
              <a:t>O </a:t>
            </a:r>
            <a:r>
              <a:rPr lang="pt-BR" sz="1900" b="1" dirty="0" err="1">
                <a:solidFill>
                  <a:srgbClr val="59575C"/>
                </a:solidFill>
                <a:latin typeface="Salesforce Sans"/>
                <a:ea typeface="Salesforce Sans"/>
                <a:cs typeface="Salesforce Sans"/>
                <a:sym typeface="Salesforce Sans"/>
              </a:rPr>
              <a:t>Salesforce</a:t>
            </a:r>
            <a:r>
              <a:rPr lang="pt-BR" sz="1900" b="1" dirty="0">
                <a:solidFill>
                  <a:srgbClr val="59575C"/>
                </a:solidFill>
                <a:latin typeface="Salesforce Sans"/>
                <a:ea typeface="Salesforce Sans"/>
                <a:cs typeface="Salesforce Sans"/>
                <a:sym typeface="Salesforce Sans"/>
              </a:rPr>
              <a:t> </a:t>
            </a:r>
            <a:r>
              <a:rPr lang="pt-BR" sz="1900" b="1" dirty="0" err="1">
                <a:solidFill>
                  <a:srgbClr val="59575C"/>
                </a:solidFill>
                <a:latin typeface="Salesforce Sans"/>
                <a:ea typeface="Salesforce Sans"/>
                <a:cs typeface="Salesforce Sans"/>
                <a:sym typeface="Salesforce Sans"/>
              </a:rPr>
              <a:t>Authenticator</a:t>
            </a:r>
            <a:r>
              <a:rPr lang="pt-BR" sz="1900" dirty="0">
                <a:solidFill>
                  <a:srgbClr val="59575C"/>
                </a:solidFill>
                <a:latin typeface="Salesforce Sans"/>
                <a:ea typeface="Salesforce Sans"/>
                <a:cs typeface="Salesforce Sans"/>
                <a:sym typeface="Salesforce Sans"/>
              </a:rPr>
              <a:t> é um aplicativo móvel que pode ser usado com MFA em sua organização </a:t>
            </a:r>
            <a:r>
              <a:rPr lang="pt-BR" sz="1900" dirty="0" err="1">
                <a:solidFill>
                  <a:srgbClr val="59575C"/>
                </a:solidFill>
                <a:latin typeface="Salesforce Sans"/>
                <a:ea typeface="Salesforce Sans"/>
                <a:cs typeface="Salesforce Sans"/>
                <a:sym typeface="Salesforce Sans"/>
              </a:rPr>
              <a:t>Salesforce</a:t>
            </a:r>
            <a:r>
              <a:rPr lang="pt-BR" sz="1900" dirty="0">
                <a:solidFill>
                  <a:srgbClr val="59575C"/>
                </a:solidFill>
                <a:latin typeface="Salesforce Sans"/>
                <a:ea typeface="Salesforce Sans"/>
                <a:cs typeface="Salesforce Sans"/>
                <a:sym typeface="Salesforce Sans"/>
              </a:rPr>
              <a:t> ou locatário, oferecendo uma experiência de usuário contínua para seus usuários finais.</a:t>
            </a:r>
          </a:p>
          <a:p>
            <a:pPr marL="0" lvl="0" indent="0" algn="l" rtl="0">
              <a:spcBef>
                <a:spcPts val="1900"/>
              </a:spcBef>
              <a:spcAft>
                <a:spcPts val="0"/>
              </a:spcAft>
              <a:buNone/>
            </a:pPr>
            <a:r>
              <a:rPr lang="pt-BR" sz="1900" b="1" dirty="0">
                <a:solidFill>
                  <a:srgbClr val="1C4587"/>
                </a:solidFill>
                <a:latin typeface="Salesforce Sans"/>
                <a:ea typeface="Salesforce Sans"/>
                <a:cs typeface="Salesforce Sans"/>
                <a:sym typeface="Salesforce Sans"/>
              </a:rPr>
              <a:t>O </a:t>
            </a:r>
            <a:r>
              <a:rPr lang="pt-BR" sz="1900" b="1" dirty="0" err="1">
                <a:solidFill>
                  <a:srgbClr val="1C4587"/>
                </a:solidFill>
                <a:latin typeface="Salesforce Sans"/>
                <a:ea typeface="Salesforce Sans"/>
                <a:cs typeface="Salesforce Sans"/>
                <a:sym typeface="Salesforce Sans"/>
              </a:rPr>
              <a:t>Salesforce</a:t>
            </a:r>
            <a:r>
              <a:rPr lang="pt-BR" sz="1900" b="1" dirty="0">
                <a:solidFill>
                  <a:srgbClr val="1C4587"/>
                </a:solidFill>
                <a:latin typeface="Salesforce Sans"/>
                <a:ea typeface="Salesforce Sans"/>
                <a:cs typeface="Salesforce Sans"/>
                <a:sym typeface="Salesforce Sans"/>
              </a:rPr>
              <a:t> </a:t>
            </a:r>
            <a:r>
              <a:rPr lang="pt-BR" sz="1900" b="1" dirty="0" err="1">
                <a:solidFill>
                  <a:srgbClr val="1C4587"/>
                </a:solidFill>
                <a:latin typeface="Salesforce Sans"/>
                <a:ea typeface="Salesforce Sans"/>
                <a:cs typeface="Salesforce Sans"/>
                <a:sym typeface="Salesforce Sans"/>
              </a:rPr>
              <a:t>Authenticator</a:t>
            </a:r>
            <a:r>
              <a:rPr lang="pt-BR" sz="1900" b="1" dirty="0">
                <a:solidFill>
                  <a:srgbClr val="1C4587"/>
                </a:solidFill>
                <a:latin typeface="Salesforce Sans"/>
                <a:ea typeface="Salesforce Sans"/>
                <a:cs typeface="Salesforce Sans"/>
                <a:sym typeface="Salesforce Sans"/>
              </a:rPr>
              <a:t> informa aos usuários:</a:t>
            </a:r>
          </a:p>
          <a:p>
            <a:pPr marL="749300" lvl="0" indent="-342900" algn="l" rtl="0">
              <a:spcBef>
                <a:spcPts val="3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Qual </a:t>
            </a:r>
            <a:r>
              <a:rPr lang="pt-BR" sz="1600" b="1" dirty="0">
                <a:solidFill>
                  <a:srgbClr val="59575C"/>
                </a:solidFill>
                <a:latin typeface="Salesforce Sans"/>
                <a:ea typeface="Salesforce Sans"/>
                <a:cs typeface="Salesforce Sans"/>
                <a:sym typeface="Salesforce Sans"/>
              </a:rPr>
              <a:t>ação</a:t>
            </a:r>
            <a:r>
              <a:rPr lang="pt-BR" sz="1600" dirty="0">
                <a:solidFill>
                  <a:srgbClr val="59575C"/>
                </a:solidFill>
                <a:latin typeface="Salesforce Sans"/>
                <a:ea typeface="Salesforce Sans"/>
                <a:cs typeface="Salesforce Sans"/>
                <a:sym typeface="Salesforce Sans"/>
              </a:rPr>
              <a:t> precisa ser aprovada</a:t>
            </a:r>
          </a:p>
          <a:p>
            <a:pPr marL="749300" lvl="0" indent="-342900" algn="l" rtl="0">
              <a:spcBef>
                <a:spcPts val="11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Qual </a:t>
            </a:r>
            <a:r>
              <a:rPr lang="pt-BR" sz="1600" b="1" dirty="0">
                <a:solidFill>
                  <a:srgbClr val="59575C"/>
                </a:solidFill>
                <a:latin typeface="Salesforce Sans"/>
                <a:ea typeface="Salesforce Sans"/>
                <a:cs typeface="Salesforce Sans"/>
                <a:sym typeface="Salesforce Sans"/>
              </a:rPr>
              <a:t>usuário</a:t>
            </a:r>
            <a:r>
              <a:rPr lang="pt-BR" sz="1600" dirty="0">
                <a:solidFill>
                  <a:srgbClr val="59575C"/>
                </a:solidFill>
                <a:latin typeface="Salesforce Sans"/>
                <a:ea typeface="Salesforce Sans"/>
                <a:cs typeface="Salesforce Sans"/>
                <a:sym typeface="Salesforce Sans"/>
              </a:rPr>
              <a:t> está solicitando a ação</a:t>
            </a:r>
          </a:p>
          <a:p>
            <a:pPr marL="749300" lvl="0" indent="-342900" algn="l" rtl="0">
              <a:spcBef>
                <a:spcPts val="11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A qual </a:t>
            </a:r>
            <a:r>
              <a:rPr lang="pt-BR" sz="1600" b="1" dirty="0">
                <a:solidFill>
                  <a:srgbClr val="59575C"/>
                </a:solidFill>
                <a:latin typeface="Salesforce Sans"/>
                <a:ea typeface="Salesforce Sans"/>
                <a:cs typeface="Salesforce Sans"/>
                <a:sym typeface="Salesforce Sans"/>
              </a:rPr>
              <a:t>serviço</a:t>
            </a:r>
            <a:r>
              <a:rPr lang="pt-BR" sz="1600" dirty="0">
                <a:solidFill>
                  <a:srgbClr val="59575C"/>
                </a:solidFill>
                <a:latin typeface="Salesforce Sans"/>
                <a:ea typeface="Salesforce Sans"/>
                <a:cs typeface="Salesforce Sans"/>
                <a:sym typeface="Salesforce Sans"/>
              </a:rPr>
              <a:t> a ação solicitada se refere</a:t>
            </a:r>
          </a:p>
          <a:p>
            <a:pPr marL="749300" lvl="0" indent="-342900" algn="l" rtl="0">
              <a:spcBef>
                <a:spcPts val="11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Qual </a:t>
            </a:r>
            <a:r>
              <a:rPr lang="pt-BR" sz="1600" b="1" dirty="0">
                <a:solidFill>
                  <a:srgbClr val="59575C"/>
                </a:solidFill>
                <a:latin typeface="Salesforce Sans"/>
                <a:ea typeface="Salesforce Sans"/>
                <a:cs typeface="Salesforce Sans"/>
                <a:sym typeface="Salesforce Sans"/>
              </a:rPr>
              <a:t>dispositivo</a:t>
            </a:r>
            <a:r>
              <a:rPr lang="pt-BR" sz="1600" dirty="0">
                <a:solidFill>
                  <a:srgbClr val="59575C"/>
                </a:solidFill>
                <a:latin typeface="Salesforce Sans"/>
                <a:ea typeface="Salesforce Sans"/>
                <a:cs typeface="Salesforce Sans"/>
                <a:sym typeface="Salesforce Sans"/>
              </a:rPr>
              <a:t> o usuário está usando</a:t>
            </a:r>
          </a:p>
          <a:p>
            <a:pPr marL="749300" lvl="0" indent="-342900" algn="l" rtl="0">
              <a:spcBef>
                <a:spcPts val="1100"/>
              </a:spcBef>
              <a:spcAft>
                <a:spcPts val="0"/>
              </a:spcAft>
              <a:buClr>
                <a:srgbClr val="7F7F7F"/>
              </a:buClr>
              <a:buSzPts val="1600"/>
              <a:buChar char="●"/>
            </a:pPr>
            <a:r>
              <a:rPr lang="pt-BR" sz="1600" dirty="0">
                <a:solidFill>
                  <a:srgbClr val="59575C"/>
                </a:solidFill>
                <a:latin typeface="Salesforce Sans"/>
                <a:ea typeface="Salesforce Sans"/>
                <a:cs typeface="Salesforce Sans"/>
                <a:sym typeface="Salesforce Sans"/>
              </a:rPr>
              <a:t>Em que </a:t>
            </a:r>
            <a:r>
              <a:rPr lang="pt-BR" sz="1600" b="1" dirty="0">
                <a:solidFill>
                  <a:srgbClr val="59575C"/>
                </a:solidFill>
                <a:latin typeface="Salesforce Sans"/>
                <a:ea typeface="Salesforce Sans"/>
                <a:cs typeface="Salesforce Sans"/>
                <a:sym typeface="Salesforce Sans"/>
              </a:rPr>
              <a:t>local</a:t>
            </a:r>
            <a:r>
              <a:rPr lang="pt-BR" sz="1600" dirty="0">
                <a:solidFill>
                  <a:srgbClr val="59575C"/>
                </a:solidFill>
                <a:latin typeface="Salesforce Sans"/>
                <a:ea typeface="Salesforce Sans"/>
                <a:cs typeface="Salesforce Sans"/>
                <a:sym typeface="Salesforce Sans"/>
              </a:rPr>
              <a:t> o usuário está aprovando ou negando a solicitação</a:t>
            </a:r>
          </a:p>
          <a:p>
            <a:pPr marL="0" lvl="0" indent="0" algn="l" rtl="0">
              <a:spcBef>
                <a:spcPts val="1900"/>
              </a:spcBef>
              <a:spcAft>
                <a:spcPts val="0"/>
              </a:spcAft>
              <a:buNone/>
            </a:pPr>
            <a:r>
              <a:rPr lang="pt-BR" sz="1900" dirty="0">
                <a:solidFill>
                  <a:srgbClr val="59575C"/>
                </a:solidFill>
                <a:latin typeface="Salesforce Sans"/>
                <a:ea typeface="Salesforce Sans"/>
                <a:cs typeface="Salesforce Sans"/>
                <a:sym typeface="Salesforce Sans"/>
              </a:rPr>
              <a:t>Com essa informação, o usuário pode simplesmente clicar no botão "Aprovar" ou "Negar" para realizar a ação e concluir rapidamente a autenticação como parte do processo de </a:t>
            </a:r>
            <a:r>
              <a:rPr lang="pt-BR" sz="1900" dirty="0" err="1">
                <a:solidFill>
                  <a:srgbClr val="59575C"/>
                </a:solidFill>
                <a:latin typeface="Salesforce Sans"/>
                <a:ea typeface="Salesforce Sans"/>
                <a:cs typeface="Salesforce Sans"/>
                <a:sym typeface="Salesforce Sans"/>
              </a:rPr>
              <a:t>login</a:t>
            </a:r>
            <a:r>
              <a:rPr lang="pt-BR" sz="1900" dirty="0">
                <a:solidFill>
                  <a:srgbClr val="59575C"/>
                </a:solidFill>
                <a:latin typeface="Salesforce Sans"/>
                <a:ea typeface="Salesforce Sans"/>
                <a:cs typeface="Salesforce Sans"/>
                <a:sym typeface="Salesforce Sans"/>
              </a:rPr>
              <a:t>.</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181" name="Google Shape;1181;p158"/>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pt-BR" sz="2300">
                <a:solidFill>
                  <a:srgbClr val="205CA0"/>
                </a:solidFill>
                <a:latin typeface="Salesforce Sans"/>
                <a:ea typeface="Salesforce Sans"/>
                <a:cs typeface="Salesforce Sans"/>
                <a:sym typeface="Salesforce Sans"/>
              </a:rPr>
              <a:t>Autenticação rápida, gratuita e simples</a:t>
            </a:r>
          </a:p>
        </p:txBody>
      </p:sp>
      <p:grpSp>
        <p:nvGrpSpPr>
          <p:cNvPr id="1182" name="Google Shape;1182;p158"/>
          <p:cNvGrpSpPr/>
          <p:nvPr/>
        </p:nvGrpSpPr>
        <p:grpSpPr>
          <a:xfrm>
            <a:off x="7779922" y="627494"/>
            <a:ext cx="3811284" cy="5938726"/>
            <a:chOff x="5836401" y="470632"/>
            <a:chExt cx="2859178" cy="4454156"/>
          </a:xfrm>
        </p:grpSpPr>
        <p:pic>
          <p:nvPicPr>
            <p:cNvPr id="1183" name="Google Shape;1183;p158"/>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184" name="Google Shape;1184;p158"/>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185" name="Google Shape;1185;p158"/>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64581"/>
            <a:ext cx="11046000" cy="553530"/>
          </a:xfrm>
        </p:spPr>
        <p:txBody>
          <a:bodyPr/>
          <a:lstStyle/>
          <a:p>
            <a:r>
              <a:rPr lang="pt-BR" sz="2800"/>
              <a:t>Salesforce Authenticator: Registrar o aplicativo</a:t>
            </a:r>
          </a:p>
        </p:txBody>
      </p:sp>
      <p:sp>
        <p:nvSpPr>
          <p:cNvPr id="9" name="Text Placeholder 3">
            <a:extLst>
              <a:ext uri="{FF2B5EF4-FFF2-40B4-BE49-F238E27FC236}">
                <a16:creationId xmlns:a16="http://schemas.microsoft.com/office/drawing/2014/main" id="{FD123331-CE4B-D74F-A6ED-56813521E22B}"/>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pt-BR">
                <a:solidFill>
                  <a:srgbClr val="C00000"/>
                </a:solidFill>
                <a:latin typeface="Times New Roman" panose="02020603050405020304" pitchFamily="18" charset="0"/>
                <a:cs typeface="Times New Roman" panose="02020603050405020304" pitchFamily="18" charset="0"/>
              </a:rPr>
              <a:t>[Para produtos criados no Salesforce Platform]</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1. Instale o Salesforce Authenticator em seu dispositivo móvel. Está disponível na Apple App Store ou Google Play.</a:t>
            </a:r>
          </a:p>
          <a:p>
            <a:pPr algn="ctr"/>
            <a:r>
              <a:rPr lang="pt-BR"/>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2. Em seu computador, faça login em sua conta. Será solicitado que você verifique sua identidade com um código único por email ou mensagem de texto.</a:t>
            </a:r>
          </a:p>
          <a:p>
            <a:pPr algn="ctr"/>
            <a:r>
              <a:rPr lang="pt-BR"/>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3. A tela para se registrar no Salesforce Authenticator é exibida automaticamente.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3"/>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4"/>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5"/>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4. Em seu dispositivo móvel, abra o Salesforce Authenticator e toque em </a:t>
            </a:r>
            <a:r>
              <a:rPr lang="pt-BR" b="1"/>
              <a:t>Adicionar uma conta</a:t>
            </a:r>
            <a:r>
              <a:rPr lang="pt-BR"/>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6"/>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500450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5. O aplicativo exibe uma frase com duas palavras.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6. Em seu computador, insira a frase no campo de frase de duas palavras. Então, clique em </a:t>
            </a:r>
            <a:r>
              <a:rPr lang="pt-BR" b="1"/>
              <a:t>Conectar</a:t>
            </a:r>
            <a:r>
              <a:rPr lang="pt-BR"/>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654882"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dirty="0"/>
              <a:t>7. O </a:t>
            </a:r>
            <a:r>
              <a:rPr lang="pt-BR" dirty="0" err="1"/>
              <a:t>Salesforce</a:t>
            </a:r>
            <a:r>
              <a:rPr lang="pt-BR" dirty="0"/>
              <a:t> </a:t>
            </a:r>
            <a:r>
              <a:rPr lang="pt-BR" dirty="0" err="1"/>
              <a:t>Authenticator</a:t>
            </a:r>
            <a:r>
              <a:rPr lang="pt-BR" dirty="0"/>
              <a:t> está conectado a sua conta do </a:t>
            </a:r>
            <a:r>
              <a:rPr lang="pt-BR" dirty="0" err="1"/>
              <a:t>Salesforce</a:t>
            </a:r>
            <a:r>
              <a:rPr lang="pt-BR" dirty="0"/>
              <a:t>. Você está solicitado a confirmar os detalhes de conexão no aplicativo.</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pt-BR"/>
              <a:t>8. No Salesforce Authenticator, verifique se os detalhes de conexão estão corretos e toque em </a:t>
            </a:r>
            <a:r>
              <a:rPr lang="pt-BR" b="1"/>
              <a:t>Conectar</a:t>
            </a:r>
            <a:r>
              <a:rPr lang="pt-BR"/>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2"/>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3"/>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4"/>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5"/>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pt-BR" sz="2800"/>
              <a:t>Salesforce Authenticator: Registrar o aplicativo </a:t>
            </a:r>
            <a:r>
              <a:rPr lang="pt-BR" sz="1600" i="1"/>
              <a:t>continuação</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454</TotalTime>
  <Words>6363</Words>
  <Application>Microsoft Macintosh PowerPoint</Application>
  <PresentationFormat>Custom</PresentationFormat>
  <Paragraphs>487</Paragraphs>
  <Slides>35</Slides>
  <Notes>26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Calibri</vt:lpstr>
      <vt:lpstr>Salesforce Sans Light</vt:lpstr>
      <vt:lpstr>Arial</vt:lpstr>
      <vt:lpstr>Salesforce Sans</vt:lpstr>
      <vt:lpstr>Open Sans Light</vt:lpstr>
      <vt:lpstr>Times New Roman</vt:lpstr>
      <vt:lpstr>Salesforce Google Slides Corporate Template - 2019</vt:lpstr>
      <vt:lpstr>Salesforce Google Slides Corporate Template - 2019</vt:lpstr>
      <vt:lpstr>PowerPoint Presentation</vt:lpstr>
      <vt:lpstr>Autenticação multifator (MFA)</vt:lpstr>
      <vt:lpstr>Aprimorar a segurança do negócio</vt:lpstr>
      <vt:lpstr>PowerPoint Presentation</vt:lpstr>
      <vt:lpstr>PowerPoint Presentation</vt:lpstr>
      <vt:lpstr>PowerPoint Presentation</vt:lpstr>
      <vt:lpstr>PowerPoint Presentation</vt:lpstr>
      <vt:lpstr>Salesforce Authenticator: Registrar o aplicativo</vt:lpstr>
      <vt:lpstr>Salesforce Authenticator: Registrar o aplicativo continuação</vt:lpstr>
      <vt:lpstr>Salesforce Authenticator: Registrar o aplicativo continuação</vt:lpstr>
      <vt:lpstr>Salesforce Authenticator: Registrar o aplicativo</vt:lpstr>
      <vt:lpstr>Salesforce Authenticator: Registrar o aplicativo continuação</vt:lpstr>
      <vt:lpstr>Salesforce Authenticator: Registrar o aplicativo continuação</vt:lpstr>
      <vt:lpstr>Salesforce Authenticator: Login</vt:lpstr>
      <vt:lpstr>PowerPoint Presentation</vt:lpstr>
      <vt:lpstr>Aplicativos autenticadores de terceiros: Registrar um aplicativo</vt:lpstr>
      <vt:lpstr>Aplicativos autenticadores de terceiros: Registrar um aplicativo continuação</vt:lpstr>
      <vt:lpstr>Aplicativos autenticadores de terceiros: Registrar um aplicativo continuação</vt:lpstr>
      <vt:lpstr>Aplicativos autenticadores de terceiros: Registrar um aplicativo</vt:lpstr>
      <vt:lpstr>Aplicativos autenticadores de terceiros: Registrar um aplicativo continuação</vt:lpstr>
      <vt:lpstr>Aplicativos autenticadores de terceiros: Registrar um aplicativo continuação</vt:lpstr>
      <vt:lpstr>Aplicativos autenticadores de terceiros: Login</vt:lpstr>
      <vt:lpstr>PowerPoint Presentation</vt:lpstr>
      <vt:lpstr>Chaves de segurança: Registrar uma chave</vt:lpstr>
      <vt:lpstr>Chaves de segurança: Registrar uma chave continuação</vt:lpstr>
      <vt:lpstr>Chaves de segurança: Registrar uma chave</vt:lpstr>
      <vt:lpstr>Chaves de segurança: Registrar uma chave continuação</vt:lpstr>
      <vt:lpstr>Chaves de segurança: Login</vt:lpstr>
      <vt:lpstr>Chaves de segurança: Login</vt:lpstr>
      <vt:lpstr>PowerPoint Presentation</vt:lpstr>
      <vt:lpstr>Autenticadores integrados: registrar um autenticador</vt:lpstr>
      <vt:lpstr>Autenticadores integrados: Registrar um autenticador continuação</vt:lpstr>
      <vt:lpstr>Autenticadores integrados: Login</vt:lpstr>
      <vt:lpstr>Suporte e recursos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grahamd@iotals.com</cp:lastModifiedBy>
  <cp:revision>194</cp:revision>
  <dcterms:modified xsi:type="dcterms:W3CDTF">2021-07-07T16:04:56Z</dcterms:modified>
</cp:coreProperties>
</file>